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1" r:id="rId1"/>
  </p:sldMasterIdLst>
  <p:notesMasterIdLst>
    <p:notesMasterId r:id="rId22"/>
  </p:notesMasterIdLst>
  <p:sldIdLst>
    <p:sldId id="256" r:id="rId2"/>
    <p:sldId id="257" r:id="rId3"/>
    <p:sldId id="260" r:id="rId4"/>
    <p:sldId id="262" r:id="rId5"/>
    <p:sldId id="258" r:id="rId6"/>
    <p:sldId id="263" r:id="rId7"/>
    <p:sldId id="264" r:id="rId8"/>
    <p:sldId id="265" r:id="rId9"/>
    <p:sldId id="266" r:id="rId10"/>
    <p:sldId id="267" r:id="rId11"/>
    <p:sldId id="271" r:id="rId12"/>
    <p:sldId id="272" r:id="rId13"/>
    <p:sldId id="270" r:id="rId14"/>
    <p:sldId id="259" r:id="rId15"/>
    <p:sldId id="268" r:id="rId16"/>
    <p:sldId id="273" r:id="rId17"/>
    <p:sldId id="274" r:id="rId18"/>
    <p:sldId id="269" r:id="rId19"/>
    <p:sldId id="275" r:id="rId20"/>
    <p:sldId id="276" r:id="rId21"/>
  </p:sldIdLst>
  <p:sldSz cx="12192000" cy="6858000"/>
  <p:notesSz cx="6858000" cy="9144000"/>
  <p:embeddedFontLst>
    <p:embeddedFont>
      <p:font typeface="Meiryo" panose="020B0604030504040204" pitchFamily="34" charset="-128"/>
      <p:regular r:id="rId23"/>
    </p:embeddedFont>
    <p:embeddedFont>
      <p:font typeface="#9Slide03 Arima Madurai Black" panose="00000A00000000000000" pitchFamily="2" charset="0"/>
      <p:bold r:id="rId24"/>
    </p:embeddedFont>
    <p:embeddedFont>
      <p:font typeface="#9Slide03 Arima Madurai Bold" panose="00000800000000000000" pitchFamily="2" charset="0"/>
      <p:bold r:id="rId25"/>
    </p:embeddedFont>
    <p:embeddedFont>
      <p:font typeface="#9Slide03 IcielUni Sans Heavy" panose="00000500000000000000" pitchFamily="2" charset="0"/>
      <p:bold r:id="rId26"/>
    </p:embeddedFont>
    <p:embeddedFont>
      <p:font typeface="Calibri" panose="020F0502020204030204" pitchFamily="34" charset="0"/>
      <p:regular r:id="rId27"/>
      <p:bold r:id="rId28"/>
      <p:italic r:id="rId29"/>
      <p:boldItalic r:id="rId30"/>
    </p:embeddedFont>
    <p:embeddedFont>
      <p:font typeface="Constantia" panose="02030602050306030303" pitchFamily="18" charset="0"/>
      <p:regular r:id="rId31"/>
      <p:bold r:id="rId32"/>
      <p:italic r:id="rId33"/>
      <p:boldItalic r:id="rId34"/>
    </p:embeddedFont>
    <p:embeddedFont>
      <p:font typeface="Corbel" panose="020B0503020204020204" pitchFamily="34" charset="0"/>
      <p:regular r:id="rId35"/>
      <p:bold r:id="rId36"/>
      <p:italic r:id="rId37"/>
      <p:boldItalic r:id="rId38"/>
    </p:embeddedFont>
    <p:embeddedFont>
      <p:font typeface="Noto Sans" panose="020B0502040504020204" pitchFamily="34"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Source Sans Pro" panose="020B0503030403020204" pitchFamily="3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996633"/>
    <a:srgbClr val="FF9900"/>
    <a:srgbClr val="0055FE"/>
    <a:srgbClr val="1D68FF"/>
    <a:srgbClr val="006600"/>
    <a:srgbClr val="00642D"/>
    <a:srgbClr val="66FFCC"/>
    <a:srgbClr val="008000"/>
    <a:srgbClr val="003C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5" autoAdjust="0"/>
    <p:restoredTop sz="64181" autoAdjust="0"/>
  </p:normalViewPr>
  <p:slideViewPr>
    <p:cSldViewPr snapToGrid="0">
      <p:cViewPr varScale="1">
        <p:scale>
          <a:sx n="46" d="100"/>
          <a:sy n="46" d="100"/>
        </p:scale>
        <p:origin x="1746" y="55"/>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A8D70-9DA5-4E99-96ED-C7980D896EC0}" type="datetimeFigureOut">
              <a:rPr lang="en-US" smtClean="0"/>
              <a:t>8/2/2022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3DBEB-0D6D-4424-A682-6E6DC6A3E81F}" type="slidenum">
              <a:rPr lang="en-US" smtClean="0"/>
              <a:t>‹#›</a:t>
            </a:fld>
            <a:endParaRPr lang="en-US"/>
          </a:p>
        </p:txBody>
      </p:sp>
    </p:spTree>
    <p:extLst>
      <p:ext uri="{BB962C8B-B14F-4D97-AF65-F5344CB8AC3E}">
        <p14:creationId xmlns:p14="http://schemas.microsoft.com/office/powerpoint/2010/main" val="3225792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 Xác định kiểu câu =&gt; câu trần thuật đơn có từ “là”</a:t>
            </a:r>
          </a:p>
        </p:txBody>
      </p:sp>
      <p:sp>
        <p:nvSpPr>
          <p:cNvPr id="4" name="Chỗ dành sẵn cho Số hiệu Bản chiếu 3"/>
          <p:cNvSpPr>
            <a:spLocks noGrp="1"/>
          </p:cNvSpPr>
          <p:nvPr>
            <p:ph type="sldNum" sz="quarter" idx="5"/>
          </p:nvPr>
        </p:nvSpPr>
        <p:spPr/>
        <p:txBody>
          <a:bodyPr/>
          <a:lstStyle/>
          <a:p>
            <a:fld id="{70D3DBEB-0D6D-4424-A682-6E6DC6A3E81F}" type="slidenum">
              <a:rPr lang="en-US" smtClean="0"/>
              <a:t>6</a:t>
            </a:fld>
            <a:endParaRPr lang="en-US"/>
          </a:p>
        </p:txBody>
      </p:sp>
    </p:spTree>
    <p:extLst>
      <p:ext uri="{BB962C8B-B14F-4D97-AF65-F5344CB8AC3E}">
        <p14:creationId xmlns:p14="http://schemas.microsoft.com/office/powerpoint/2010/main" val="161338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indent="0">
              <a:buFontTx/>
              <a:buNone/>
            </a:pPr>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DBEB-0D6D-4424-A682-6E6DC6A3E8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28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indent="0">
              <a:buFontTx/>
              <a:buNone/>
            </a:pPr>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DBEB-0D6D-4424-A682-6E6DC6A3E8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8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indent="0">
              <a:buFontTx/>
              <a:buNone/>
            </a:pPr>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DBEB-0D6D-4424-A682-6E6DC6A3E8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443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t>Xác định biện pháp tu từ trong 2 đoạn văn</a:t>
            </a:r>
          </a:p>
          <a:p>
            <a:pPr marL="171450" indent="-171450">
              <a:buFontTx/>
              <a:buChar char="-"/>
            </a:pPr>
            <a:r>
              <a:rPr lang="en-US"/>
              <a:t>Tác dụng của phép liệt kê?</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DBEB-0D6D-4424-A682-6E6DC6A3E8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115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t>Nêu nội dung chính của đoạn văn</a:t>
            </a:r>
          </a:p>
          <a:p>
            <a:pPr marL="171450" indent="-171450">
              <a:buFontTx/>
              <a:buChar char="-"/>
            </a:pPr>
            <a:r>
              <a:rPr lang="en-US"/>
              <a:t>Nhận xét sức thuyết phục của đoạn văn. Vì sao?</a:t>
            </a:r>
          </a:p>
          <a:p>
            <a:pPr marL="171450" indent="-171450">
              <a:buFontTx/>
              <a:buChar char="-"/>
            </a:pPr>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DBEB-0D6D-4424-A682-6E6DC6A3E8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823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a:t>Nêu nội dung chính của đoạn văn </a:t>
            </a:r>
            <a:r>
              <a:rPr lang="en-US">
                <a:sym typeface="Wingdings" panose="05000000000000000000" pitchFamily="2" charset="2"/>
              </a:rPr>
              <a:t> nguyên nhân cần phải trồng nhiều cây xanh trong thành phố</a:t>
            </a:r>
            <a:endParaRPr lang="en-US"/>
          </a:p>
          <a:p>
            <a:pPr marL="171450" indent="-171450">
              <a:buFontTx/>
              <a:buChar char="-"/>
            </a:pPr>
            <a:r>
              <a:rPr lang="en-US"/>
              <a:t>Theo em đoạn văn này có sức thuyết phục vs người đọc không? Vì sao?</a:t>
            </a:r>
          </a:p>
          <a:p>
            <a:pPr marL="171450" indent="-171450">
              <a:buFontTx/>
              <a:buChar char="-"/>
            </a:pPr>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DBEB-0D6D-4424-A682-6E6DC6A3E8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629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indent="0">
              <a:buFontTx/>
              <a:buNone/>
            </a:pPr>
            <a:r>
              <a:rPr lang="en-US"/>
              <a:t>Theo em, tại sao người viết trong hai ngữ liệu lại thực hiện thao tác so sánh khi trình bày tác hại của thuốc lá và diện tích của Biển Thái Bình DƯơng?</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DBEB-0D6D-4424-A682-6E6DC6A3E8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30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indent="0">
              <a:buFontTx/>
              <a:buNone/>
            </a:pPr>
            <a:r>
              <a:rPr lang="en-US"/>
              <a:t>Mỗi đoạn trong văn bản này giới thiệu phương diện nào của xứ Huế?</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DBEB-0D6D-4424-A682-6E6DC6A3E8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775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indent="0">
              <a:buFontTx/>
              <a:buNone/>
            </a:pPr>
            <a:r>
              <a:rPr lang="en-US"/>
              <a:t>Để tạo ấn tượng sâu sắc cho người đọc, cũng như giúp chúng ta có những hiểu biết phong phú về vùng đất Huế vừa mộng mơ vừa hào hùng, tác giả đã phân loại các nội dung cần giới thiệu thành nhiều phương diện khác nhau và phân tích thật kĩ lưỡng. Từ đó, đối tượng cần được thuyết minh được trình bày thật cụ thể và đầy đủ.</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DBEB-0D6D-4424-A682-6E6DC6A3E8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574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indent="0">
              <a:buFontTx/>
              <a:buNone/>
            </a:pPr>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DBEB-0D6D-4424-A682-6E6DC6A3E8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22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70D3DBEB-0D6D-4424-A682-6E6DC6A3E81F}" type="slidenum">
              <a:rPr lang="en-US" smtClean="0"/>
              <a:t>16</a:t>
            </a:fld>
            <a:endParaRPr lang="en-US"/>
          </a:p>
        </p:txBody>
      </p:sp>
    </p:spTree>
    <p:extLst>
      <p:ext uri="{BB962C8B-B14F-4D97-AF65-F5344CB8AC3E}">
        <p14:creationId xmlns:p14="http://schemas.microsoft.com/office/powerpoint/2010/main" val="283422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8/2/2022</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42305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8/2/2022</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13680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8/2/2022</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412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8/2/2022</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7153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8/2/2022</a:t>
            </a:fld>
            <a:endParaRPr lang="en-US" dirty="0"/>
          </a:p>
        </p:txBody>
      </p:sp>
    </p:spTree>
    <p:extLst>
      <p:ext uri="{BB962C8B-B14F-4D97-AF65-F5344CB8AC3E}">
        <p14:creationId xmlns:p14="http://schemas.microsoft.com/office/powerpoint/2010/main" val="24112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8/2/2022</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67656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8/2/2022</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062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8/2/2022</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87460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8/2/2022</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70489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8/2/2022</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2124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8/2/2022</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13587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lIns="109728" tIns="109728" rIns="109728" bIns="91440" anchor="b"/>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lIns="109728" tIns="109728" rIns="109728" bIns="9144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8/2/2022</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lIns="109728" tIns="109728" rIns="109728" bIns="9144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lIns="109728" tIns="109728" rIns="109728" bIns="9144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33047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0" r:id="rId5"/>
    <p:sldLayoutId id="2147483745" r:id="rId6"/>
    <p:sldLayoutId id="2147483741" r:id="rId7"/>
    <p:sldLayoutId id="2147483742" r:id="rId8"/>
    <p:sldLayoutId id="2147483743" r:id="rId9"/>
    <p:sldLayoutId id="2147483744" r:id="rId10"/>
    <p:sldLayoutId id="2147483746" r:id="rId11"/>
  </p:sldLayoutIdLst>
  <p:hf sldNum="0" hdr="0" ftr="0" dt="0"/>
  <p:txStyles>
    <p:titleStyle>
      <a:lvl1pPr algn="l" defTabSz="914400" rtl="0" eaLnBrk="1" latinLnBrk="0" hangingPunct="1">
        <a:lnSpc>
          <a:spcPct val="13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35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35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35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35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35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1.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 Id="rId5" Type="http://schemas.microsoft.com/office/2007/relationships/hdphoto" Target="../media/hdphoto13.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vi.padlet.com/dashboard"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9.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6" name="Picture 3" descr="Abstract red geometric pattern">
            <a:extLst>
              <a:ext uri="{FF2B5EF4-FFF2-40B4-BE49-F238E27FC236}">
                <a16:creationId xmlns:a16="http://schemas.microsoft.com/office/drawing/2014/main" id="{87F3A88D-8616-4395-8D88-25371F4D8476}"/>
              </a:ext>
            </a:extLst>
          </p:cNvPr>
          <p:cNvPicPr>
            <a:picLocks noChangeAspect="1"/>
          </p:cNvPicPr>
          <p:nvPr/>
        </p:nvPicPr>
        <p:blipFill rotWithShape="1">
          <a:blip r:embed="rId2"/>
          <a:srcRect t="11474" r="-1" b="4235"/>
          <a:stretch/>
        </p:blipFill>
        <p:spPr>
          <a:xfrm>
            <a:off x="1524" y="10"/>
            <a:ext cx="12188952" cy="6857990"/>
          </a:xfrm>
          <a:prstGeom prst="rect">
            <a:avLst/>
          </a:prstGeom>
        </p:spPr>
      </p:pic>
      <p:sp>
        <p:nvSpPr>
          <p:cNvPr id="18"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1">
            <a:extLst>
              <a:ext uri="{FF2B5EF4-FFF2-40B4-BE49-F238E27FC236}">
                <a16:creationId xmlns:a16="http://schemas.microsoft.com/office/drawing/2014/main" id="{6F6CA7F5-1A93-4D5B-9CD8-6F68EF2717CE}"/>
              </a:ext>
            </a:extLst>
          </p:cNvPr>
          <p:cNvSpPr>
            <a:spLocks noGrp="1"/>
          </p:cNvSpPr>
          <p:nvPr>
            <p:ph type="ctrTitle"/>
          </p:nvPr>
        </p:nvSpPr>
        <p:spPr>
          <a:xfrm>
            <a:off x="1556853" y="2407551"/>
            <a:ext cx="10523345" cy="3125338"/>
          </a:xfrm>
        </p:spPr>
        <p:txBody>
          <a:bodyPr anchor="ctr">
            <a:normAutofit/>
          </a:bodyPr>
          <a:lstStyle/>
          <a:p>
            <a:pPr algn="ctr"/>
            <a:r>
              <a:rPr lang="en-US" sz="8000">
                <a:solidFill>
                  <a:srgbClr val="C00000"/>
                </a:solidFill>
              </a:rPr>
              <a:t>VĂN THUYẾT MINH</a:t>
            </a:r>
          </a:p>
        </p:txBody>
      </p:sp>
      <p:sp>
        <p:nvSpPr>
          <p:cNvPr id="3" name="Tiêu đề phụ 2">
            <a:extLst>
              <a:ext uri="{FF2B5EF4-FFF2-40B4-BE49-F238E27FC236}">
                <a16:creationId xmlns:a16="http://schemas.microsoft.com/office/drawing/2014/main" id="{D4CFD56D-50C5-423D-B71C-670E1877B968}"/>
              </a:ext>
            </a:extLst>
          </p:cNvPr>
          <p:cNvSpPr>
            <a:spLocks noGrp="1"/>
          </p:cNvSpPr>
          <p:nvPr>
            <p:ph type="subTitle" idx="1"/>
          </p:nvPr>
        </p:nvSpPr>
        <p:spPr>
          <a:xfrm>
            <a:off x="3341900" y="341387"/>
            <a:ext cx="6953250" cy="862394"/>
          </a:xfrm>
        </p:spPr>
        <p:txBody>
          <a:bodyPr anchor="t">
            <a:normAutofit/>
          </a:bodyPr>
          <a:lstStyle/>
          <a:p>
            <a:pPr algn="ctr"/>
            <a:r>
              <a:rPr lang="en-US" sz="3200" b="1"/>
              <a:t>Trường Trung học cơ sở Vân Đồn</a:t>
            </a:r>
          </a:p>
        </p:txBody>
      </p:sp>
      <p:sp>
        <p:nvSpPr>
          <p:cNvPr id="20" name="Tiêu đề phụ 2">
            <a:extLst>
              <a:ext uri="{FF2B5EF4-FFF2-40B4-BE49-F238E27FC236}">
                <a16:creationId xmlns:a16="http://schemas.microsoft.com/office/drawing/2014/main" id="{0999F835-5542-4D54-865E-7719C90E67EE}"/>
              </a:ext>
            </a:extLst>
          </p:cNvPr>
          <p:cNvSpPr txBox="1">
            <a:spLocks/>
          </p:cNvSpPr>
          <p:nvPr/>
        </p:nvSpPr>
        <p:spPr>
          <a:xfrm>
            <a:off x="1556853" y="1818169"/>
            <a:ext cx="3013369" cy="1178764"/>
          </a:xfrm>
          <a:prstGeom prst="rect">
            <a:avLst/>
          </a:prstGeom>
        </p:spPr>
        <p:txBody>
          <a:bodyPr lIns="109728" tIns="109728" rIns="109728" bIns="91440" anchor="t">
            <a:norm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35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35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35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35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en-US" sz="4800" b="1"/>
              <a:t>Làm văn</a:t>
            </a:r>
          </a:p>
        </p:txBody>
      </p:sp>
    </p:spTree>
    <p:extLst>
      <p:ext uri="{BB962C8B-B14F-4D97-AF65-F5344CB8AC3E}">
        <p14:creationId xmlns:p14="http://schemas.microsoft.com/office/powerpoint/2010/main" val="471170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êu đề 5">
            <a:extLst>
              <a:ext uri="{FF2B5EF4-FFF2-40B4-BE49-F238E27FC236}">
                <a16:creationId xmlns:a16="http://schemas.microsoft.com/office/drawing/2014/main" id="{77E747A5-C276-421A-8D2C-975EEE52378B}"/>
              </a:ext>
            </a:extLst>
          </p:cNvPr>
          <p:cNvSpPr>
            <a:spLocks noGrp="1"/>
          </p:cNvSpPr>
          <p:nvPr>
            <p:ph type="title" idx="4294967295"/>
          </p:nvPr>
        </p:nvSpPr>
        <p:spPr>
          <a:xfrm>
            <a:off x="482022" y="128220"/>
            <a:ext cx="6718877" cy="710478"/>
          </a:xfrm>
        </p:spPr>
        <p:txBody>
          <a:bodyPr/>
          <a:lstStyle/>
          <a:p>
            <a:r>
              <a:rPr lang="en-US">
                <a:solidFill>
                  <a:schemeClr val="tx1">
                    <a:lumMod val="85000"/>
                    <a:lumOff val="15000"/>
                  </a:schemeClr>
                </a:solidFill>
              </a:rPr>
              <a:t>Đọc các ngữ liệu dưới đây:</a:t>
            </a:r>
          </a:p>
        </p:txBody>
      </p:sp>
      <p:pic>
        <p:nvPicPr>
          <p:cNvPr id="20" name="Hình ảnh 19">
            <a:extLst>
              <a:ext uri="{FF2B5EF4-FFF2-40B4-BE49-F238E27FC236}">
                <a16:creationId xmlns:a16="http://schemas.microsoft.com/office/drawing/2014/main" id="{EF712CAA-4382-4D62-930D-2B857D3B214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82022" y="838698"/>
            <a:ext cx="11479771" cy="3320776"/>
          </a:xfrm>
          <a:prstGeom prst="rect">
            <a:avLst/>
          </a:prstGeom>
        </p:spPr>
      </p:pic>
      <p:sp>
        <p:nvSpPr>
          <p:cNvPr id="21" name="Tiêu đề 5">
            <a:extLst>
              <a:ext uri="{FF2B5EF4-FFF2-40B4-BE49-F238E27FC236}">
                <a16:creationId xmlns:a16="http://schemas.microsoft.com/office/drawing/2014/main" id="{87305F5E-FF4C-46E4-95F2-016BC324C45C}"/>
              </a:ext>
            </a:extLst>
          </p:cNvPr>
          <p:cNvSpPr txBox="1">
            <a:spLocks/>
          </p:cNvSpPr>
          <p:nvPr/>
        </p:nvSpPr>
        <p:spPr>
          <a:xfrm>
            <a:off x="1465331" y="5993746"/>
            <a:ext cx="10872768" cy="710478"/>
          </a:xfrm>
          <a:prstGeom prst="rect">
            <a:avLst/>
          </a:prstGeom>
        </p:spPr>
        <p:txBody>
          <a:bodyPr lIns="109728" tIns="109728" rIns="109728" bIns="91440" anchor="b"/>
          <a:lstStyle>
            <a:lvl1pPr algn="l" defTabSz="914400" rtl="0" eaLnBrk="1" latinLnBrk="0" hangingPunct="1">
              <a:lnSpc>
                <a:spcPct val="130000"/>
              </a:lnSpc>
              <a:spcBef>
                <a:spcPct val="0"/>
              </a:spcBef>
              <a:buNone/>
              <a:defRPr sz="3600" b="1" kern="1200" spc="1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en-US" sz="3600" b="1" i="0" u="none" strike="noStrike" kern="1200" cap="none" spc="150" normalizeH="0" baseline="0" noProof="0">
                <a:ln>
                  <a:noFill/>
                </a:ln>
                <a:solidFill>
                  <a:srgbClr val="C00000"/>
                </a:solidFill>
                <a:effectLst/>
                <a:uLnTx/>
                <a:uFillTx/>
                <a:latin typeface="Constantia"/>
                <a:ea typeface="+mj-ea"/>
                <a:cs typeface="+mj-cs"/>
                <a:sym typeface="Wingdings" panose="05000000000000000000" pitchFamily="2" charset="2"/>
              </a:rPr>
              <a:t> </a:t>
            </a:r>
            <a:r>
              <a:rPr kumimoji="0" lang="en-US" sz="3600" b="1" i="0" u="none" strike="noStrike" kern="1200" cap="none" spc="150" normalizeH="0" baseline="0" noProof="0">
                <a:ln>
                  <a:noFill/>
                </a:ln>
                <a:solidFill>
                  <a:srgbClr val="C00000"/>
                </a:solidFill>
                <a:effectLst/>
                <a:uLnTx/>
                <a:uFillTx/>
                <a:latin typeface="Constantia"/>
                <a:ea typeface="+mj-ea"/>
                <a:cs typeface="+mj-cs"/>
              </a:rPr>
              <a:t>Phương pháp so sánh</a:t>
            </a:r>
          </a:p>
        </p:txBody>
      </p:sp>
      <p:pic>
        <p:nvPicPr>
          <p:cNvPr id="22" name="Hình ảnh 21">
            <a:extLst>
              <a:ext uri="{FF2B5EF4-FFF2-40B4-BE49-F238E27FC236}">
                <a16:creationId xmlns:a16="http://schemas.microsoft.com/office/drawing/2014/main" id="{AF495542-8ED1-4517-BDDA-215FF1B2B4C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34500" y="4863901"/>
            <a:ext cx="12192001" cy="919582"/>
          </a:xfrm>
          <a:prstGeom prst="rect">
            <a:avLst/>
          </a:prstGeom>
        </p:spPr>
      </p:pic>
      <p:cxnSp>
        <p:nvCxnSpPr>
          <p:cNvPr id="23" name="Đường nối Thẳng 22">
            <a:extLst>
              <a:ext uri="{FF2B5EF4-FFF2-40B4-BE49-F238E27FC236}">
                <a16:creationId xmlns:a16="http://schemas.microsoft.com/office/drawing/2014/main" id="{45E41019-8741-489B-8996-227C04312173}"/>
              </a:ext>
            </a:extLst>
          </p:cNvPr>
          <p:cNvCxnSpPr/>
          <p:nvPr/>
        </p:nvCxnSpPr>
        <p:spPr>
          <a:xfrm>
            <a:off x="7846607" y="5263031"/>
            <a:ext cx="131816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C74D0EAD-6B5A-4CB3-9F67-A37D264AA254}"/>
              </a:ext>
            </a:extLst>
          </p:cNvPr>
          <p:cNvCxnSpPr>
            <a:cxnSpLocks/>
          </p:cNvCxnSpPr>
          <p:nvPr/>
        </p:nvCxnSpPr>
        <p:spPr>
          <a:xfrm>
            <a:off x="1918840" y="5783483"/>
            <a:ext cx="113013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6" name="Hình ảnh 25">
            <a:extLst>
              <a:ext uri="{FF2B5EF4-FFF2-40B4-BE49-F238E27FC236}">
                <a16:creationId xmlns:a16="http://schemas.microsoft.com/office/drawing/2014/main" id="{13F5A427-8AF7-41B6-ADD2-2E9E8DA72FE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5998311" y="3710088"/>
            <a:ext cx="5963482" cy="809738"/>
          </a:xfrm>
          <a:prstGeom prst="rect">
            <a:avLst/>
          </a:prstGeom>
        </p:spPr>
      </p:pic>
      <p:cxnSp>
        <p:nvCxnSpPr>
          <p:cNvPr id="27" name="Đường nối Thẳng 26">
            <a:extLst>
              <a:ext uri="{FF2B5EF4-FFF2-40B4-BE49-F238E27FC236}">
                <a16:creationId xmlns:a16="http://schemas.microsoft.com/office/drawing/2014/main" id="{DC6A627F-D61E-40D3-8BE0-C4E706F2F298}"/>
              </a:ext>
            </a:extLst>
          </p:cNvPr>
          <p:cNvCxnSpPr/>
          <p:nvPr/>
        </p:nvCxnSpPr>
        <p:spPr>
          <a:xfrm>
            <a:off x="10519183" y="1233724"/>
            <a:ext cx="131816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a16="http://schemas.microsoft.com/office/drawing/2014/main" id="{ACF5EC9D-29F1-49B8-9C84-46386BD95CCD}"/>
              </a:ext>
            </a:extLst>
          </p:cNvPr>
          <p:cNvCxnSpPr>
            <a:cxnSpLocks/>
          </p:cNvCxnSpPr>
          <p:nvPr/>
        </p:nvCxnSpPr>
        <p:spPr>
          <a:xfrm>
            <a:off x="11262732" y="2683382"/>
            <a:ext cx="5746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B2C669B2-DC9C-42AE-B26A-3E22AA5A28E4}"/>
              </a:ext>
            </a:extLst>
          </p:cNvPr>
          <p:cNvCxnSpPr>
            <a:cxnSpLocks/>
          </p:cNvCxnSpPr>
          <p:nvPr/>
        </p:nvCxnSpPr>
        <p:spPr>
          <a:xfrm>
            <a:off x="11312146" y="3635403"/>
            <a:ext cx="5746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91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in)">
                                      <p:cBhvr>
                                        <p:cTn id="2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êu đề 5">
            <a:extLst>
              <a:ext uri="{FF2B5EF4-FFF2-40B4-BE49-F238E27FC236}">
                <a16:creationId xmlns:a16="http://schemas.microsoft.com/office/drawing/2014/main" id="{77E747A5-C276-421A-8D2C-975EEE52378B}"/>
              </a:ext>
            </a:extLst>
          </p:cNvPr>
          <p:cNvSpPr>
            <a:spLocks noGrp="1"/>
          </p:cNvSpPr>
          <p:nvPr>
            <p:ph type="title" idx="4294967295"/>
          </p:nvPr>
        </p:nvSpPr>
        <p:spPr>
          <a:xfrm>
            <a:off x="482022" y="128220"/>
            <a:ext cx="6718877" cy="710478"/>
          </a:xfrm>
        </p:spPr>
        <p:txBody>
          <a:bodyPr/>
          <a:lstStyle/>
          <a:p>
            <a:r>
              <a:rPr lang="en-US">
                <a:solidFill>
                  <a:schemeClr val="tx1">
                    <a:lumMod val="85000"/>
                    <a:lumOff val="15000"/>
                  </a:schemeClr>
                </a:solidFill>
              </a:rPr>
              <a:t>Đọc các ngữ liệu dưới đây:</a:t>
            </a:r>
          </a:p>
        </p:txBody>
      </p:sp>
      <p:pic>
        <p:nvPicPr>
          <p:cNvPr id="3" name="Hình ảnh 2">
            <a:extLst>
              <a:ext uri="{FF2B5EF4-FFF2-40B4-BE49-F238E27FC236}">
                <a16:creationId xmlns:a16="http://schemas.microsoft.com/office/drawing/2014/main" id="{0C89382C-B674-4695-A5A7-55C6B51C93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126273" y="1349078"/>
            <a:ext cx="10885992" cy="3300980"/>
          </a:xfrm>
          <a:prstGeom prst="rect">
            <a:avLst/>
          </a:prstGeom>
        </p:spPr>
      </p:pic>
      <p:cxnSp>
        <p:nvCxnSpPr>
          <p:cNvPr id="8" name="Đường nối Thẳng 7">
            <a:extLst>
              <a:ext uri="{FF2B5EF4-FFF2-40B4-BE49-F238E27FC236}">
                <a16:creationId xmlns:a16="http://schemas.microsoft.com/office/drawing/2014/main" id="{6599FD0D-FF6E-4186-87BA-5EAD6621B559}"/>
              </a:ext>
            </a:extLst>
          </p:cNvPr>
          <p:cNvCxnSpPr>
            <a:cxnSpLocks/>
          </p:cNvCxnSpPr>
          <p:nvPr/>
        </p:nvCxnSpPr>
        <p:spPr>
          <a:xfrm>
            <a:off x="2888166" y="2520175"/>
            <a:ext cx="889867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A691E322-3F3F-47F1-AF92-5373AC7297CC}"/>
              </a:ext>
            </a:extLst>
          </p:cNvPr>
          <p:cNvCxnSpPr>
            <a:cxnSpLocks/>
          </p:cNvCxnSpPr>
          <p:nvPr/>
        </p:nvCxnSpPr>
        <p:spPr>
          <a:xfrm>
            <a:off x="2751562" y="4021872"/>
            <a:ext cx="4920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 name="Nhóm 12">
            <a:extLst>
              <a:ext uri="{FF2B5EF4-FFF2-40B4-BE49-F238E27FC236}">
                <a16:creationId xmlns:a16="http://schemas.microsoft.com/office/drawing/2014/main" id="{D92F4008-8163-44FE-915C-71B9F01EAA40}"/>
              </a:ext>
            </a:extLst>
          </p:cNvPr>
          <p:cNvGrpSpPr/>
          <p:nvPr/>
        </p:nvGrpSpPr>
        <p:grpSpPr>
          <a:xfrm>
            <a:off x="144968" y="2285999"/>
            <a:ext cx="1070516" cy="1142997"/>
            <a:chOff x="144968" y="2285999"/>
            <a:chExt cx="1070516" cy="1142997"/>
          </a:xfrm>
        </p:grpSpPr>
        <p:sp>
          <p:nvSpPr>
            <p:cNvPr id="11" name="Hình chữ nhật: Góc Tròn 10">
              <a:extLst>
                <a:ext uri="{FF2B5EF4-FFF2-40B4-BE49-F238E27FC236}">
                  <a16:creationId xmlns:a16="http://schemas.microsoft.com/office/drawing/2014/main" id="{834A27D2-18A7-456A-B33E-0270E85D5087}"/>
                </a:ext>
              </a:extLst>
            </p:cNvPr>
            <p:cNvSpPr/>
            <p:nvPr/>
          </p:nvSpPr>
          <p:spPr>
            <a:xfrm>
              <a:off x="144968" y="2285999"/>
              <a:ext cx="880946" cy="1025914"/>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VĂN HÓA</a:t>
              </a:r>
            </a:p>
          </p:txBody>
        </p:sp>
        <p:sp>
          <p:nvSpPr>
            <p:cNvPr id="30" name="Ngoặc móc Trái 29">
              <a:extLst>
                <a:ext uri="{FF2B5EF4-FFF2-40B4-BE49-F238E27FC236}">
                  <a16:creationId xmlns:a16="http://schemas.microsoft.com/office/drawing/2014/main" id="{7962388F-97C7-46BF-BDEF-CA68EBE2D393}"/>
                </a:ext>
              </a:extLst>
            </p:cNvPr>
            <p:cNvSpPr/>
            <p:nvPr/>
          </p:nvSpPr>
          <p:spPr>
            <a:xfrm>
              <a:off x="1055881" y="2285999"/>
              <a:ext cx="159603" cy="1142997"/>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Nhóm 13">
            <a:extLst>
              <a:ext uri="{FF2B5EF4-FFF2-40B4-BE49-F238E27FC236}">
                <a16:creationId xmlns:a16="http://schemas.microsoft.com/office/drawing/2014/main" id="{14F7A530-27EC-4740-ADD9-6B572439FF6A}"/>
              </a:ext>
            </a:extLst>
          </p:cNvPr>
          <p:cNvGrpSpPr/>
          <p:nvPr/>
        </p:nvGrpSpPr>
        <p:grpSpPr>
          <a:xfrm>
            <a:off x="144968" y="3546087"/>
            <a:ext cx="1070515" cy="819830"/>
            <a:chOff x="144968" y="3546087"/>
            <a:chExt cx="1070515" cy="819830"/>
          </a:xfrm>
        </p:grpSpPr>
        <p:sp>
          <p:nvSpPr>
            <p:cNvPr id="29" name="Hình chữ nhật: Góc Tròn 28">
              <a:extLst>
                <a:ext uri="{FF2B5EF4-FFF2-40B4-BE49-F238E27FC236}">
                  <a16:creationId xmlns:a16="http://schemas.microsoft.com/office/drawing/2014/main" id="{4EFD6147-27C4-4FD2-A3C1-D6C434222DC0}"/>
                </a:ext>
              </a:extLst>
            </p:cNvPr>
            <p:cNvSpPr/>
            <p:nvPr/>
          </p:nvSpPr>
          <p:spPr>
            <a:xfrm>
              <a:off x="144968" y="3546087"/>
              <a:ext cx="880946" cy="81983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ĐỊA LÍ</a:t>
              </a:r>
            </a:p>
          </p:txBody>
        </p:sp>
        <p:sp>
          <p:nvSpPr>
            <p:cNvPr id="32" name="Ngoặc móc Trái 31">
              <a:extLst>
                <a:ext uri="{FF2B5EF4-FFF2-40B4-BE49-F238E27FC236}">
                  <a16:creationId xmlns:a16="http://schemas.microsoft.com/office/drawing/2014/main" id="{40FD7B44-4467-4CD7-AC8C-AFFE4466D875}"/>
                </a:ext>
              </a:extLst>
            </p:cNvPr>
            <p:cNvSpPr/>
            <p:nvPr/>
          </p:nvSpPr>
          <p:spPr>
            <a:xfrm>
              <a:off x="1055880" y="3579541"/>
              <a:ext cx="159603" cy="786376"/>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7293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êu đề 5">
            <a:extLst>
              <a:ext uri="{FF2B5EF4-FFF2-40B4-BE49-F238E27FC236}">
                <a16:creationId xmlns:a16="http://schemas.microsoft.com/office/drawing/2014/main" id="{3EBA8E61-0918-41F9-B69E-43D429B42D3F}"/>
              </a:ext>
            </a:extLst>
          </p:cNvPr>
          <p:cNvSpPr txBox="1">
            <a:spLocks/>
          </p:cNvSpPr>
          <p:nvPr/>
        </p:nvSpPr>
        <p:spPr>
          <a:xfrm>
            <a:off x="9456232" y="1282390"/>
            <a:ext cx="2303049" cy="4469655"/>
          </a:xfrm>
          <a:prstGeom prst="rect">
            <a:avLst/>
          </a:prstGeom>
        </p:spPr>
        <p:txBody>
          <a:bodyPr lIns="109728" tIns="109728" rIns="109728" bIns="91440" anchor="b"/>
          <a:lstStyle>
            <a:lvl1pPr algn="l" defTabSz="914400" rtl="0" eaLnBrk="1" latinLnBrk="0" hangingPunct="1">
              <a:lnSpc>
                <a:spcPct val="130000"/>
              </a:lnSpc>
              <a:spcBef>
                <a:spcPct val="0"/>
              </a:spcBef>
              <a:buNone/>
              <a:defRPr sz="3600" b="1" kern="1200" spc="1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en-US" sz="3600" b="1" i="0" u="none" strike="noStrike" kern="1200" cap="none" spc="150" normalizeH="0" baseline="0" noProof="0">
                <a:ln>
                  <a:noFill/>
                </a:ln>
                <a:solidFill>
                  <a:srgbClr val="C00000"/>
                </a:solidFill>
                <a:effectLst/>
                <a:uLnTx/>
                <a:uFillTx/>
                <a:latin typeface="Constantia"/>
                <a:ea typeface="+mj-ea"/>
                <a:cs typeface="+mj-cs"/>
                <a:sym typeface="Wingdings" panose="05000000000000000000" pitchFamily="2" charset="2"/>
              </a:rPr>
              <a:t> </a:t>
            </a:r>
            <a:r>
              <a:rPr kumimoji="0" lang="en-US" sz="3600" b="1" i="0" u="none" strike="noStrike" kern="1200" cap="none" spc="150" normalizeH="0" baseline="0" noProof="0">
                <a:ln>
                  <a:noFill/>
                </a:ln>
                <a:solidFill>
                  <a:srgbClr val="C00000"/>
                </a:solidFill>
                <a:effectLst/>
                <a:uLnTx/>
                <a:uFillTx/>
                <a:latin typeface="Constantia"/>
                <a:ea typeface="+mj-ea"/>
                <a:cs typeface="+mj-cs"/>
              </a:rPr>
              <a:t>Phương pháp phân loại, phân tích</a:t>
            </a:r>
          </a:p>
        </p:txBody>
      </p:sp>
      <p:pic>
        <p:nvPicPr>
          <p:cNvPr id="5" name="Hình ảnh 4">
            <a:extLst>
              <a:ext uri="{FF2B5EF4-FFF2-40B4-BE49-F238E27FC236}">
                <a16:creationId xmlns:a16="http://schemas.microsoft.com/office/drawing/2014/main" id="{044343CF-BBB9-4BF6-AF87-E4F4C551C9C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653936" y="0"/>
            <a:ext cx="7523675" cy="6858000"/>
          </a:xfrm>
          <a:prstGeom prst="rect">
            <a:avLst/>
          </a:prstGeom>
        </p:spPr>
      </p:pic>
      <p:cxnSp>
        <p:nvCxnSpPr>
          <p:cNvPr id="7" name="Đường nối Thẳng 6">
            <a:extLst>
              <a:ext uri="{FF2B5EF4-FFF2-40B4-BE49-F238E27FC236}">
                <a16:creationId xmlns:a16="http://schemas.microsoft.com/office/drawing/2014/main" id="{4741435B-D26E-4C95-84F8-093C9407348E}"/>
              </a:ext>
            </a:extLst>
          </p:cNvPr>
          <p:cNvCxnSpPr>
            <a:cxnSpLocks/>
          </p:cNvCxnSpPr>
          <p:nvPr/>
        </p:nvCxnSpPr>
        <p:spPr>
          <a:xfrm>
            <a:off x="2486722" y="970156"/>
            <a:ext cx="238636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3CC52B0C-1B73-445F-9C74-A164B51E0B7E}"/>
              </a:ext>
            </a:extLst>
          </p:cNvPr>
          <p:cNvCxnSpPr>
            <a:cxnSpLocks/>
          </p:cNvCxnSpPr>
          <p:nvPr/>
        </p:nvCxnSpPr>
        <p:spPr>
          <a:xfrm>
            <a:off x="2583366" y="2717181"/>
            <a:ext cx="387319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F2779FA4-A8CB-4D85-9055-6838BFCF97C4}"/>
              </a:ext>
            </a:extLst>
          </p:cNvPr>
          <p:cNvCxnSpPr>
            <a:cxnSpLocks/>
          </p:cNvCxnSpPr>
          <p:nvPr/>
        </p:nvCxnSpPr>
        <p:spPr>
          <a:xfrm>
            <a:off x="2546195" y="3951249"/>
            <a:ext cx="43787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8218BF85-9E35-4C1D-A20E-222BEA382263}"/>
              </a:ext>
            </a:extLst>
          </p:cNvPr>
          <p:cNvCxnSpPr>
            <a:cxnSpLocks/>
          </p:cNvCxnSpPr>
          <p:nvPr/>
        </p:nvCxnSpPr>
        <p:spPr>
          <a:xfrm>
            <a:off x="2899317" y="5174166"/>
            <a:ext cx="25424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8ED3F9BE-CB2C-4787-8605-F25C0DB978B2}"/>
              </a:ext>
            </a:extLst>
          </p:cNvPr>
          <p:cNvCxnSpPr>
            <a:cxnSpLocks/>
          </p:cNvCxnSpPr>
          <p:nvPr/>
        </p:nvCxnSpPr>
        <p:spPr>
          <a:xfrm>
            <a:off x="2995961" y="5516137"/>
            <a:ext cx="33044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Hình chữ nhật: Góc Tròn 18">
            <a:extLst>
              <a:ext uri="{FF2B5EF4-FFF2-40B4-BE49-F238E27FC236}">
                <a16:creationId xmlns:a16="http://schemas.microsoft.com/office/drawing/2014/main" id="{2FA356E6-6CCE-4FE5-B841-842E1598395A}"/>
              </a:ext>
            </a:extLst>
          </p:cNvPr>
          <p:cNvSpPr/>
          <p:nvPr/>
        </p:nvSpPr>
        <p:spPr>
          <a:xfrm>
            <a:off x="34836" y="4761572"/>
            <a:ext cx="1626700" cy="412594"/>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ẨM THỰC</a:t>
            </a:r>
          </a:p>
        </p:txBody>
      </p:sp>
      <p:grpSp>
        <p:nvGrpSpPr>
          <p:cNvPr id="26" name="Nhóm 25">
            <a:extLst>
              <a:ext uri="{FF2B5EF4-FFF2-40B4-BE49-F238E27FC236}">
                <a16:creationId xmlns:a16="http://schemas.microsoft.com/office/drawing/2014/main" id="{4E1CAE26-2106-4D8F-9DEF-8081ECF3B97C}"/>
              </a:ext>
            </a:extLst>
          </p:cNvPr>
          <p:cNvGrpSpPr/>
          <p:nvPr/>
        </p:nvGrpSpPr>
        <p:grpSpPr>
          <a:xfrm>
            <a:off x="200326" y="769434"/>
            <a:ext cx="1461210" cy="1538867"/>
            <a:chOff x="200326" y="769434"/>
            <a:chExt cx="1461210" cy="1538867"/>
          </a:xfrm>
        </p:grpSpPr>
        <p:sp>
          <p:nvSpPr>
            <p:cNvPr id="16" name="Hình chữ nhật: Góc Tròn 15">
              <a:extLst>
                <a:ext uri="{FF2B5EF4-FFF2-40B4-BE49-F238E27FC236}">
                  <a16:creationId xmlns:a16="http://schemas.microsoft.com/office/drawing/2014/main" id="{85C6F7FC-BBBB-45C2-870B-5ECD0BC06352}"/>
                </a:ext>
              </a:extLst>
            </p:cNvPr>
            <p:cNvSpPr/>
            <p:nvPr/>
          </p:nvSpPr>
          <p:spPr>
            <a:xfrm>
              <a:off x="200326" y="1070516"/>
              <a:ext cx="1295720" cy="82519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THẮNG CẢNH</a:t>
              </a:r>
            </a:p>
          </p:txBody>
        </p:sp>
        <p:sp>
          <p:nvSpPr>
            <p:cNvPr id="22" name="Ngoặc móc Trái 21">
              <a:extLst>
                <a:ext uri="{FF2B5EF4-FFF2-40B4-BE49-F238E27FC236}">
                  <a16:creationId xmlns:a16="http://schemas.microsoft.com/office/drawing/2014/main" id="{6F404634-53A7-4729-8236-7B0FFDAA2646}"/>
                </a:ext>
              </a:extLst>
            </p:cNvPr>
            <p:cNvSpPr/>
            <p:nvPr/>
          </p:nvSpPr>
          <p:spPr>
            <a:xfrm>
              <a:off x="1496046" y="769434"/>
              <a:ext cx="165490" cy="1538867"/>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Nhóm 26">
            <a:extLst>
              <a:ext uri="{FF2B5EF4-FFF2-40B4-BE49-F238E27FC236}">
                <a16:creationId xmlns:a16="http://schemas.microsoft.com/office/drawing/2014/main" id="{6057AF71-1CC7-4C7F-9ED5-107DDA7346F1}"/>
              </a:ext>
            </a:extLst>
          </p:cNvPr>
          <p:cNvGrpSpPr/>
          <p:nvPr/>
        </p:nvGrpSpPr>
        <p:grpSpPr>
          <a:xfrm>
            <a:off x="319192" y="2568496"/>
            <a:ext cx="1342344" cy="1011045"/>
            <a:chOff x="319192" y="2568496"/>
            <a:chExt cx="1342344" cy="1011045"/>
          </a:xfrm>
        </p:grpSpPr>
        <p:sp>
          <p:nvSpPr>
            <p:cNvPr id="17" name="Hình chữ nhật: Góc Tròn 16">
              <a:extLst>
                <a:ext uri="{FF2B5EF4-FFF2-40B4-BE49-F238E27FC236}">
                  <a16:creationId xmlns:a16="http://schemas.microsoft.com/office/drawing/2014/main" id="{C0ADC0D7-C382-42B4-A67A-B98C7C001302}"/>
                </a:ext>
              </a:extLst>
            </p:cNvPr>
            <p:cNvSpPr/>
            <p:nvPr/>
          </p:nvSpPr>
          <p:spPr>
            <a:xfrm>
              <a:off x="319192" y="2603809"/>
              <a:ext cx="1163764" cy="82519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KIẾN TRÚC</a:t>
              </a:r>
            </a:p>
          </p:txBody>
        </p:sp>
        <p:sp>
          <p:nvSpPr>
            <p:cNvPr id="23" name="Ngoặc móc Trái 22">
              <a:extLst>
                <a:ext uri="{FF2B5EF4-FFF2-40B4-BE49-F238E27FC236}">
                  <a16:creationId xmlns:a16="http://schemas.microsoft.com/office/drawing/2014/main" id="{224DFC4F-C6C1-43EA-82D2-6B1CE19E5B88}"/>
                </a:ext>
              </a:extLst>
            </p:cNvPr>
            <p:cNvSpPr/>
            <p:nvPr/>
          </p:nvSpPr>
          <p:spPr>
            <a:xfrm>
              <a:off x="1482956" y="2568496"/>
              <a:ext cx="178580" cy="1011045"/>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Nhóm 27">
            <a:extLst>
              <a:ext uri="{FF2B5EF4-FFF2-40B4-BE49-F238E27FC236}">
                <a16:creationId xmlns:a16="http://schemas.microsoft.com/office/drawing/2014/main" id="{4C8167E6-370C-4676-B0A0-8C28288313B4}"/>
              </a:ext>
            </a:extLst>
          </p:cNvPr>
          <p:cNvGrpSpPr/>
          <p:nvPr/>
        </p:nvGrpSpPr>
        <p:grpSpPr>
          <a:xfrm>
            <a:off x="200327" y="3804425"/>
            <a:ext cx="1492479" cy="957147"/>
            <a:chOff x="200327" y="3804425"/>
            <a:chExt cx="1492479" cy="957147"/>
          </a:xfrm>
        </p:grpSpPr>
        <p:sp>
          <p:nvSpPr>
            <p:cNvPr id="18" name="Hình chữ nhật: Góc Tròn 17">
              <a:extLst>
                <a:ext uri="{FF2B5EF4-FFF2-40B4-BE49-F238E27FC236}">
                  <a16:creationId xmlns:a16="http://schemas.microsoft.com/office/drawing/2014/main" id="{017B0EE5-ADE6-4033-AC6A-456AB00BB1FC}"/>
                </a:ext>
              </a:extLst>
            </p:cNvPr>
            <p:cNvSpPr/>
            <p:nvPr/>
          </p:nvSpPr>
          <p:spPr>
            <a:xfrm>
              <a:off x="200327" y="3804425"/>
              <a:ext cx="1295719" cy="825192"/>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SP LAO ĐỘNG</a:t>
              </a:r>
            </a:p>
          </p:txBody>
        </p:sp>
        <p:sp>
          <p:nvSpPr>
            <p:cNvPr id="24" name="Ngoặc móc Trái 23">
              <a:extLst>
                <a:ext uri="{FF2B5EF4-FFF2-40B4-BE49-F238E27FC236}">
                  <a16:creationId xmlns:a16="http://schemas.microsoft.com/office/drawing/2014/main" id="{270B7D8E-ADCF-495B-A13C-02C8604AA875}"/>
                </a:ext>
              </a:extLst>
            </p:cNvPr>
            <p:cNvSpPr/>
            <p:nvPr/>
          </p:nvSpPr>
          <p:spPr>
            <a:xfrm>
              <a:off x="1527316" y="3839736"/>
              <a:ext cx="165490" cy="921836"/>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Nhóm 28">
            <a:extLst>
              <a:ext uri="{FF2B5EF4-FFF2-40B4-BE49-F238E27FC236}">
                <a16:creationId xmlns:a16="http://schemas.microsoft.com/office/drawing/2014/main" id="{93CBC122-CD65-4D54-B37E-C9A2DA3ABE1D}"/>
              </a:ext>
            </a:extLst>
          </p:cNvPr>
          <p:cNvGrpSpPr/>
          <p:nvPr/>
        </p:nvGrpSpPr>
        <p:grpSpPr>
          <a:xfrm>
            <a:off x="319192" y="5306121"/>
            <a:ext cx="1342344" cy="825191"/>
            <a:chOff x="319192" y="5306121"/>
            <a:chExt cx="1342344" cy="825191"/>
          </a:xfrm>
        </p:grpSpPr>
        <p:sp>
          <p:nvSpPr>
            <p:cNvPr id="21" name="Hình chữ nhật: Góc Tròn 20">
              <a:extLst>
                <a:ext uri="{FF2B5EF4-FFF2-40B4-BE49-F238E27FC236}">
                  <a16:creationId xmlns:a16="http://schemas.microsoft.com/office/drawing/2014/main" id="{F8901D95-1E54-469E-9988-88E8CBFF9DFB}"/>
                </a:ext>
              </a:extLst>
            </p:cNvPr>
            <p:cNvSpPr/>
            <p:nvPr/>
          </p:nvSpPr>
          <p:spPr>
            <a:xfrm>
              <a:off x="319192" y="5306121"/>
              <a:ext cx="1057988" cy="82519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LỊCH SỬ</a:t>
              </a:r>
            </a:p>
          </p:txBody>
        </p:sp>
        <p:sp>
          <p:nvSpPr>
            <p:cNvPr id="25" name="Ngoặc móc Trái 24">
              <a:extLst>
                <a:ext uri="{FF2B5EF4-FFF2-40B4-BE49-F238E27FC236}">
                  <a16:creationId xmlns:a16="http://schemas.microsoft.com/office/drawing/2014/main" id="{2215F04C-A2DE-4B80-B667-8E0A73AF5780}"/>
                </a:ext>
              </a:extLst>
            </p:cNvPr>
            <p:cNvSpPr/>
            <p:nvPr/>
          </p:nvSpPr>
          <p:spPr>
            <a:xfrm>
              <a:off x="1504285" y="5358033"/>
              <a:ext cx="157251" cy="652475"/>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55375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1+#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802340-FB48-47CC-A6E9-24FAE87DF99D}"/>
              </a:ext>
            </a:extLst>
          </p:cNvPr>
          <p:cNvSpPr>
            <a:spLocks noGrp="1"/>
          </p:cNvSpPr>
          <p:nvPr>
            <p:ph type="title"/>
          </p:nvPr>
        </p:nvSpPr>
        <p:spPr>
          <a:xfrm>
            <a:off x="335280" y="124576"/>
            <a:ext cx="7965439" cy="1076919"/>
          </a:xfrm>
        </p:spPr>
        <p:txBody>
          <a:bodyPr vert="horz" lIns="109728" tIns="109728" rIns="109728" bIns="91440" rtlCol="0" anchor="ctr">
            <a:normAutofit/>
          </a:bodyPr>
          <a:lstStyle/>
          <a:p>
            <a:pPr algn="ctr"/>
            <a:r>
              <a:rPr lang="en-US" sz="4000">
                <a:ln>
                  <a:solidFill>
                    <a:srgbClr val="7030A0"/>
                  </a:solidFill>
                </a:ln>
                <a:solidFill>
                  <a:schemeClr val="accent1">
                    <a:lumMod val="50000"/>
                  </a:schemeClr>
                </a:solidFill>
                <a:latin typeface="#9Slide03 IcielUni Sans Heavy" panose="00000500000000000000" pitchFamily="2" charset="0"/>
              </a:rPr>
              <a:t>PHƯƠNG PHÁP THUYẾT MINH</a:t>
            </a:r>
          </a:p>
        </p:txBody>
      </p:sp>
      <p:pic>
        <p:nvPicPr>
          <p:cNvPr id="6" name="Hình ảnh 5">
            <a:extLst>
              <a:ext uri="{FF2B5EF4-FFF2-40B4-BE49-F238E27FC236}">
                <a16:creationId xmlns:a16="http://schemas.microsoft.com/office/drawing/2014/main" id="{B36468E8-86A7-4E38-90A1-B07DD2BFA5E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rcRect l="8008" r="17537"/>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grpSp>
        <p:nvGrpSpPr>
          <p:cNvPr id="11" name="Nhóm 10">
            <a:extLst>
              <a:ext uri="{FF2B5EF4-FFF2-40B4-BE49-F238E27FC236}">
                <a16:creationId xmlns:a16="http://schemas.microsoft.com/office/drawing/2014/main" id="{50B1EAF3-9219-48F4-AE0D-F00AD1901E6C}"/>
              </a:ext>
            </a:extLst>
          </p:cNvPr>
          <p:cNvGrpSpPr/>
          <p:nvPr/>
        </p:nvGrpSpPr>
        <p:grpSpPr>
          <a:xfrm>
            <a:off x="-1" y="1489741"/>
            <a:ext cx="3832882" cy="1076917"/>
            <a:chOff x="-1" y="1489741"/>
            <a:chExt cx="3832882" cy="1076917"/>
          </a:xfrm>
        </p:grpSpPr>
        <p:pic>
          <p:nvPicPr>
            <p:cNvPr id="9" name="Hình ảnh 8">
              <a:extLst>
                <a:ext uri="{FF2B5EF4-FFF2-40B4-BE49-F238E27FC236}">
                  <a16:creationId xmlns:a16="http://schemas.microsoft.com/office/drawing/2014/main" id="{33378446-4546-4DDA-95A3-73D6A7DC24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53" b="99041" l="1653" r="97624">
                          <a14:foregroundMark x1="31921" y1="92086" x2="92975" y2="86571"/>
                          <a14:foregroundMark x1="92975" y1="86571" x2="95764" y2="72182"/>
                          <a14:foregroundMark x1="95764" y1="72182" x2="94421" y2="33813"/>
                          <a14:foregroundMark x1="94421" y1="33813" x2="89773" y2="19664"/>
                          <a14:foregroundMark x1="89773" y1="19664" x2="88430" y2="21343"/>
                          <a14:foregroundMark x1="97624" y1="17506" x2="97417" y2="99041"/>
                          <a14:foregroundMark x1="2066" y1="67146" x2="10021" y2="63070"/>
                          <a14:foregroundMark x1="1653" y1="57794" x2="1653" y2="57794"/>
                        </a14:backgroundRemoval>
                      </a14:imgEffect>
                    </a14:imgLayer>
                  </a14:imgProps>
                </a:ext>
              </a:extLst>
            </a:blip>
            <a:stretch>
              <a:fillRect/>
            </a:stretch>
          </p:blipFill>
          <p:spPr>
            <a:xfrm flipV="1">
              <a:off x="-1" y="1489741"/>
              <a:ext cx="3832882" cy="1076917"/>
            </a:xfrm>
            <a:prstGeom prst="rect">
              <a:avLst/>
            </a:prstGeom>
          </p:spPr>
        </p:pic>
        <p:sp>
          <p:nvSpPr>
            <p:cNvPr id="10" name="Hộp Văn bản 9">
              <a:extLst>
                <a:ext uri="{FF2B5EF4-FFF2-40B4-BE49-F238E27FC236}">
                  <a16:creationId xmlns:a16="http://schemas.microsoft.com/office/drawing/2014/main" id="{4A65710E-ED3A-4E7A-930B-C9EC557644EA}"/>
                </a:ext>
              </a:extLst>
            </p:cNvPr>
            <p:cNvSpPr txBox="1"/>
            <p:nvPr/>
          </p:nvSpPr>
          <p:spPr>
            <a:xfrm>
              <a:off x="1230887" y="1626978"/>
              <a:ext cx="2601994" cy="707886"/>
            </a:xfrm>
            <a:prstGeom prst="rect">
              <a:avLst/>
            </a:prstGeom>
            <a:noFill/>
          </p:spPr>
          <p:txBody>
            <a:bodyPr wrap="none" rtlCol="0">
              <a:spAutoFit/>
            </a:bodyPr>
            <a:lstStyle/>
            <a:p>
              <a:pPr algn="ctr"/>
              <a:r>
                <a:rPr lang="en-US" sz="2000">
                  <a:latin typeface="#9Slide03 Arima Madurai Black" panose="00000A00000000000000" pitchFamily="2" charset="0"/>
                  <a:cs typeface="#9Slide03 Arima Madurai Black" panose="00000A00000000000000" pitchFamily="2" charset="0"/>
                </a:rPr>
                <a:t>PP nêu </a:t>
              </a:r>
            </a:p>
            <a:p>
              <a:pPr algn="ctr"/>
              <a:r>
                <a:rPr lang="en-US" sz="2000">
                  <a:latin typeface="#9Slide03 Arima Madurai Black" panose="00000A00000000000000" pitchFamily="2" charset="0"/>
                  <a:cs typeface="#9Slide03 Arima Madurai Black" panose="00000A00000000000000" pitchFamily="2" charset="0"/>
                </a:rPr>
                <a:t>định nghĩa, giải thích</a:t>
              </a:r>
            </a:p>
          </p:txBody>
        </p:sp>
      </p:grpSp>
      <p:grpSp>
        <p:nvGrpSpPr>
          <p:cNvPr id="12" name="Nhóm 11">
            <a:extLst>
              <a:ext uri="{FF2B5EF4-FFF2-40B4-BE49-F238E27FC236}">
                <a16:creationId xmlns:a16="http://schemas.microsoft.com/office/drawing/2014/main" id="{1FDEAE14-DB54-46D1-A2DC-BF9384AA1331}"/>
              </a:ext>
            </a:extLst>
          </p:cNvPr>
          <p:cNvGrpSpPr/>
          <p:nvPr/>
        </p:nvGrpSpPr>
        <p:grpSpPr>
          <a:xfrm>
            <a:off x="-1" y="3193069"/>
            <a:ext cx="3832882" cy="1076917"/>
            <a:chOff x="-1" y="3193069"/>
            <a:chExt cx="3832882" cy="1076917"/>
          </a:xfrm>
        </p:grpSpPr>
        <p:pic>
          <p:nvPicPr>
            <p:cNvPr id="28" name="Hình ảnh 27">
              <a:extLst>
                <a:ext uri="{FF2B5EF4-FFF2-40B4-BE49-F238E27FC236}">
                  <a16:creationId xmlns:a16="http://schemas.microsoft.com/office/drawing/2014/main" id="{DAED40CE-E365-4B10-8193-4DE09003FD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53" b="99041" l="1653" r="97624">
                          <a14:foregroundMark x1="31921" y1="92086" x2="92975" y2="86571"/>
                          <a14:foregroundMark x1="92975" y1="86571" x2="95764" y2="72182"/>
                          <a14:foregroundMark x1="95764" y1="72182" x2="94421" y2="33813"/>
                          <a14:foregroundMark x1="94421" y1="33813" x2="89773" y2="19664"/>
                          <a14:foregroundMark x1="89773" y1="19664" x2="88430" y2="21343"/>
                          <a14:foregroundMark x1="97624" y1="17506" x2="97417" y2="99041"/>
                          <a14:foregroundMark x1="2066" y1="67146" x2="10021" y2="63070"/>
                          <a14:foregroundMark x1="1653" y1="57794" x2="1653" y2="57794"/>
                        </a14:backgroundRemoval>
                      </a14:imgEffect>
                    </a14:imgLayer>
                  </a14:imgProps>
                </a:ext>
              </a:extLst>
            </a:blip>
            <a:stretch>
              <a:fillRect/>
            </a:stretch>
          </p:blipFill>
          <p:spPr>
            <a:xfrm flipV="1">
              <a:off x="-1" y="3193069"/>
              <a:ext cx="3832882" cy="1076917"/>
            </a:xfrm>
            <a:prstGeom prst="rect">
              <a:avLst/>
            </a:prstGeom>
          </p:spPr>
        </p:pic>
        <p:sp>
          <p:nvSpPr>
            <p:cNvPr id="31" name="Hộp Văn bản 30">
              <a:extLst>
                <a:ext uri="{FF2B5EF4-FFF2-40B4-BE49-F238E27FC236}">
                  <a16:creationId xmlns:a16="http://schemas.microsoft.com/office/drawing/2014/main" id="{E0FA9078-4B9B-464F-9B7C-9BEBE47FD14D}"/>
                </a:ext>
              </a:extLst>
            </p:cNvPr>
            <p:cNvSpPr txBox="1"/>
            <p:nvPr/>
          </p:nvSpPr>
          <p:spPr>
            <a:xfrm>
              <a:off x="1913766" y="3507956"/>
              <a:ext cx="1236237" cy="400110"/>
            </a:xfrm>
            <a:prstGeom prst="rect">
              <a:avLst/>
            </a:prstGeom>
            <a:noFill/>
          </p:spPr>
          <p:txBody>
            <a:bodyPr wrap="none" rtlCol="0">
              <a:spAutoFit/>
            </a:bodyPr>
            <a:lstStyle/>
            <a:p>
              <a:pPr algn="ctr"/>
              <a:r>
                <a:rPr lang="en-US" sz="2000">
                  <a:latin typeface="#9Slide03 Arima Madurai Black" panose="00000A00000000000000" pitchFamily="2" charset="0"/>
                  <a:cs typeface="#9Slide03 Arima Madurai Black" panose="00000A00000000000000" pitchFamily="2" charset="0"/>
                </a:rPr>
                <a:t>PP liệt kê</a:t>
              </a:r>
            </a:p>
          </p:txBody>
        </p:sp>
      </p:grpSp>
      <p:grpSp>
        <p:nvGrpSpPr>
          <p:cNvPr id="13" name="Nhóm 12">
            <a:extLst>
              <a:ext uri="{FF2B5EF4-FFF2-40B4-BE49-F238E27FC236}">
                <a16:creationId xmlns:a16="http://schemas.microsoft.com/office/drawing/2014/main" id="{D0C56699-DDED-42BB-8F94-1C4DC0A040F1}"/>
              </a:ext>
            </a:extLst>
          </p:cNvPr>
          <p:cNvGrpSpPr/>
          <p:nvPr/>
        </p:nvGrpSpPr>
        <p:grpSpPr>
          <a:xfrm>
            <a:off x="-1" y="4896398"/>
            <a:ext cx="3832882" cy="1076917"/>
            <a:chOff x="-1" y="4896398"/>
            <a:chExt cx="3832882" cy="1076917"/>
          </a:xfrm>
        </p:grpSpPr>
        <p:pic>
          <p:nvPicPr>
            <p:cNvPr id="26" name="Hình ảnh 25">
              <a:extLst>
                <a:ext uri="{FF2B5EF4-FFF2-40B4-BE49-F238E27FC236}">
                  <a16:creationId xmlns:a16="http://schemas.microsoft.com/office/drawing/2014/main" id="{82769CFC-E7F0-4893-BABC-BFA61BD2C3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53" b="99041" l="1653" r="97624">
                          <a14:foregroundMark x1="31921" y1="92086" x2="92975" y2="86571"/>
                          <a14:foregroundMark x1="92975" y1="86571" x2="95764" y2="72182"/>
                          <a14:foregroundMark x1="95764" y1="72182" x2="94421" y2="33813"/>
                          <a14:foregroundMark x1="94421" y1="33813" x2="89773" y2="19664"/>
                          <a14:foregroundMark x1="89773" y1="19664" x2="88430" y2="21343"/>
                          <a14:foregroundMark x1="97624" y1="17506" x2="97417" y2="99041"/>
                          <a14:foregroundMark x1="2066" y1="67146" x2="10021" y2="63070"/>
                          <a14:foregroundMark x1="1653" y1="57794" x2="1653" y2="57794"/>
                        </a14:backgroundRemoval>
                      </a14:imgEffect>
                    </a14:imgLayer>
                  </a14:imgProps>
                </a:ext>
              </a:extLst>
            </a:blip>
            <a:stretch>
              <a:fillRect/>
            </a:stretch>
          </p:blipFill>
          <p:spPr>
            <a:xfrm flipV="1">
              <a:off x="-1" y="4896398"/>
              <a:ext cx="3832882" cy="1076917"/>
            </a:xfrm>
            <a:prstGeom prst="rect">
              <a:avLst/>
            </a:prstGeom>
          </p:spPr>
        </p:pic>
        <p:sp>
          <p:nvSpPr>
            <p:cNvPr id="32" name="Hộp Văn bản 31">
              <a:extLst>
                <a:ext uri="{FF2B5EF4-FFF2-40B4-BE49-F238E27FC236}">
                  <a16:creationId xmlns:a16="http://schemas.microsoft.com/office/drawing/2014/main" id="{E2BD19EF-EA0D-447A-8111-F4214524322A}"/>
                </a:ext>
              </a:extLst>
            </p:cNvPr>
            <p:cNvSpPr txBox="1"/>
            <p:nvPr/>
          </p:nvSpPr>
          <p:spPr>
            <a:xfrm>
              <a:off x="1741443" y="5237800"/>
              <a:ext cx="1580882" cy="400110"/>
            </a:xfrm>
            <a:prstGeom prst="rect">
              <a:avLst/>
            </a:prstGeom>
            <a:noFill/>
          </p:spPr>
          <p:txBody>
            <a:bodyPr wrap="none" rtlCol="0">
              <a:spAutoFit/>
            </a:bodyPr>
            <a:lstStyle/>
            <a:p>
              <a:pPr algn="ctr"/>
              <a:r>
                <a:rPr lang="en-US" sz="2000">
                  <a:latin typeface="#9Slide03 Arima Madurai Black" panose="00000A00000000000000" pitchFamily="2" charset="0"/>
                  <a:cs typeface="#9Slide03 Arima Madurai Black" panose="00000A00000000000000" pitchFamily="2" charset="0"/>
                </a:rPr>
                <a:t>PP nêu ví dụ</a:t>
              </a:r>
            </a:p>
          </p:txBody>
        </p:sp>
      </p:grpSp>
      <p:grpSp>
        <p:nvGrpSpPr>
          <p:cNvPr id="14" name="Nhóm 13">
            <a:extLst>
              <a:ext uri="{FF2B5EF4-FFF2-40B4-BE49-F238E27FC236}">
                <a16:creationId xmlns:a16="http://schemas.microsoft.com/office/drawing/2014/main" id="{3C1AB442-AE3D-4FD2-B7D7-133A57F3DD09}"/>
              </a:ext>
            </a:extLst>
          </p:cNvPr>
          <p:cNvGrpSpPr/>
          <p:nvPr/>
        </p:nvGrpSpPr>
        <p:grpSpPr>
          <a:xfrm>
            <a:off x="3111190" y="2325953"/>
            <a:ext cx="3911795" cy="1076916"/>
            <a:chOff x="3111190" y="2325953"/>
            <a:chExt cx="3911795" cy="1076916"/>
          </a:xfrm>
        </p:grpSpPr>
        <p:pic>
          <p:nvPicPr>
            <p:cNvPr id="25" name="Hình ảnh 24">
              <a:extLst>
                <a:ext uri="{FF2B5EF4-FFF2-40B4-BE49-F238E27FC236}">
                  <a16:creationId xmlns:a16="http://schemas.microsoft.com/office/drawing/2014/main" id="{F1EB83C3-B340-4AA4-B44D-B65A31597A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53" b="99041" l="1653" r="97624">
                          <a14:foregroundMark x1="31921" y1="92086" x2="92975" y2="86571"/>
                          <a14:foregroundMark x1="92975" y1="86571" x2="95764" y2="72182"/>
                          <a14:foregroundMark x1="95764" y1="72182" x2="94421" y2="33813"/>
                          <a14:foregroundMark x1="94421" y1="33813" x2="89773" y2="19664"/>
                          <a14:foregroundMark x1="89773" y1="19664" x2="88430" y2="21343"/>
                          <a14:foregroundMark x1="97624" y1="17506" x2="97417" y2="99041"/>
                          <a14:foregroundMark x1="2066" y1="67146" x2="10021" y2="63070"/>
                          <a14:foregroundMark x1="1653" y1="57794" x2="1653" y2="57794"/>
                        </a14:backgroundRemoval>
                      </a14:imgEffect>
                    </a14:imgLayer>
                  </a14:imgProps>
                </a:ext>
              </a:extLst>
            </a:blip>
            <a:stretch>
              <a:fillRect/>
            </a:stretch>
          </p:blipFill>
          <p:spPr>
            <a:xfrm flipV="1">
              <a:off x="3111190" y="2325953"/>
              <a:ext cx="3911795" cy="1076916"/>
            </a:xfrm>
            <a:prstGeom prst="rect">
              <a:avLst/>
            </a:prstGeom>
          </p:spPr>
        </p:pic>
        <p:sp>
          <p:nvSpPr>
            <p:cNvPr id="33" name="Hộp Văn bản 32">
              <a:extLst>
                <a:ext uri="{FF2B5EF4-FFF2-40B4-BE49-F238E27FC236}">
                  <a16:creationId xmlns:a16="http://schemas.microsoft.com/office/drawing/2014/main" id="{465882A1-C0E5-485A-ADDF-54D8F7939B7D}"/>
                </a:ext>
              </a:extLst>
            </p:cNvPr>
            <p:cNvSpPr txBox="1"/>
            <p:nvPr/>
          </p:nvSpPr>
          <p:spPr>
            <a:xfrm>
              <a:off x="4707644" y="2664356"/>
              <a:ext cx="1930337" cy="400110"/>
            </a:xfrm>
            <a:prstGeom prst="rect">
              <a:avLst/>
            </a:prstGeom>
            <a:noFill/>
          </p:spPr>
          <p:txBody>
            <a:bodyPr wrap="none" rtlCol="0">
              <a:spAutoFit/>
            </a:bodyPr>
            <a:lstStyle/>
            <a:p>
              <a:pPr algn="ctr"/>
              <a:r>
                <a:rPr lang="en-US" sz="2000">
                  <a:latin typeface="#9Slide03 Arima Madurai Black" panose="00000A00000000000000" pitchFamily="2" charset="0"/>
                  <a:cs typeface="#9Slide03 Arima Madurai Black" panose="00000A00000000000000" pitchFamily="2" charset="0"/>
                </a:rPr>
                <a:t>PP dùng số liệu</a:t>
              </a:r>
            </a:p>
          </p:txBody>
        </p:sp>
      </p:grpSp>
      <p:grpSp>
        <p:nvGrpSpPr>
          <p:cNvPr id="15" name="Nhóm 14">
            <a:extLst>
              <a:ext uri="{FF2B5EF4-FFF2-40B4-BE49-F238E27FC236}">
                <a16:creationId xmlns:a16="http://schemas.microsoft.com/office/drawing/2014/main" id="{776B8CF2-4A48-4C98-A26D-46872838B3F2}"/>
              </a:ext>
            </a:extLst>
          </p:cNvPr>
          <p:cNvGrpSpPr/>
          <p:nvPr/>
        </p:nvGrpSpPr>
        <p:grpSpPr>
          <a:xfrm>
            <a:off x="3111190" y="4029281"/>
            <a:ext cx="3911795" cy="1076916"/>
            <a:chOff x="3111190" y="4029281"/>
            <a:chExt cx="3911795" cy="1076916"/>
          </a:xfrm>
        </p:grpSpPr>
        <p:pic>
          <p:nvPicPr>
            <p:cNvPr id="27" name="Hình ảnh 26">
              <a:extLst>
                <a:ext uri="{FF2B5EF4-FFF2-40B4-BE49-F238E27FC236}">
                  <a16:creationId xmlns:a16="http://schemas.microsoft.com/office/drawing/2014/main" id="{FA814E27-BD20-45EF-A80A-CFAFF382E2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53" b="99041" l="1653" r="97624">
                          <a14:foregroundMark x1="31921" y1="92086" x2="92975" y2="86571"/>
                          <a14:foregroundMark x1="92975" y1="86571" x2="95764" y2="72182"/>
                          <a14:foregroundMark x1="95764" y1="72182" x2="94421" y2="33813"/>
                          <a14:foregroundMark x1="94421" y1="33813" x2="89773" y2="19664"/>
                          <a14:foregroundMark x1="89773" y1="19664" x2="88430" y2="21343"/>
                          <a14:foregroundMark x1="97624" y1="17506" x2="97417" y2="99041"/>
                          <a14:foregroundMark x1="2066" y1="67146" x2="10021" y2="63070"/>
                          <a14:foregroundMark x1="1653" y1="57794" x2="1653" y2="57794"/>
                        </a14:backgroundRemoval>
                      </a14:imgEffect>
                    </a14:imgLayer>
                  </a14:imgProps>
                </a:ext>
              </a:extLst>
            </a:blip>
            <a:stretch>
              <a:fillRect/>
            </a:stretch>
          </p:blipFill>
          <p:spPr>
            <a:xfrm flipV="1">
              <a:off x="3111190" y="4029281"/>
              <a:ext cx="3911795" cy="1076916"/>
            </a:xfrm>
            <a:prstGeom prst="rect">
              <a:avLst/>
            </a:prstGeom>
          </p:spPr>
        </p:pic>
        <p:sp>
          <p:nvSpPr>
            <p:cNvPr id="34" name="Hộp Văn bản 33">
              <a:extLst>
                <a:ext uri="{FF2B5EF4-FFF2-40B4-BE49-F238E27FC236}">
                  <a16:creationId xmlns:a16="http://schemas.microsoft.com/office/drawing/2014/main" id="{8ED2EB03-11D7-4F8F-BC16-C8EA00AE01B3}"/>
                </a:ext>
              </a:extLst>
            </p:cNvPr>
            <p:cNvSpPr txBox="1"/>
            <p:nvPr/>
          </p:nvSpPr>
          <p:spPr>
            <a:xfrm>
              <a:off x="4962522" y="4367684"/>
              <a:ext cx="1420582" cy="400110"/>
            </a:xfrm>
            <a:prstGeom prst="rect">
              <a:avLst/>
            </a:prstGeom>
            <a:noFill/>
          </p:spPr>
          <p:txBody>
            <a:bodyPr wrap="none" rtlCol="0">
              <a:spAutoFit/>
            </a:bodyPr>
            <a:lstStyle/>
            <a:p>
              <a:pPr algn="ctr"/>
              <a:r>
                <a:rPr lang="en-US" sz="2000">
                  <a:latin typeface="#9Slide03 Arima Madurai Black" panose="00000A00000000000000" pitchFamily="2" charset="0"/>
                  <a:cs typeface="#9Slide03 Arima Madurai Black" panose="00000A00000000000000" pitchFamily="2" charset="0"/>
                </a:rPr>
                <a:t>PP so sánh</a:t>
              </a:r>
            </a:p>
          </p:txBody>
        </p:sp>
      </p:grpSp>
      <p:grpSp>
        <p:nvGrpSpPr>
          <p:cNvPr id="16" name="Nhóm 15">
            <a:extLst>
              <a:ext uri="{FF2B5EF4-FFF2-40B4-BE49-F238E27FC236}">
                <a16:creationId xmlns:a16="http://schemas.microsoft.com/office/drawing/2014/main" id="{5FB357A9-AE56-4F9C-B5FF-7847BE1A256D}"/>
              </a:ext>
            </a:extLst>
          </p:cNvPr>
          <p:cNvGrpSpPr/>
          <p:nvPr/>
        </p:nvGrpSpPr>
        <p:grpSpPr>
          <a:xfrm>
            <a:off x="3111190" y="5716481"/>
            <a:ext cx="3911795" cy="1076916"/>
            <a:chOff x="3111190" y="5716481"/>
            <a:chExt cx="3911795" cy="1076916"/>
          </a:xfrm>
        </p:grpSpPr>
        <p:pic>
          <p:nvPicPr>
            <p:cNvPr id="29" name="Hình ảnh 28">
              <a:extLst>
                <a:ext uri="{FF2B5EF4-FFF2-40B4-BE49-F238E27FC236}">
                  <a16:creationId xmlns:a16="http://schemas.microsoft.com/office/drawing/2014/main" id="{F699E116-523E-4949-828D-9EE3B436B6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53" b="99041" l="1653" r="97624">
                          <a14:foregroundMark x1="31921" y1="92086" x2="92975" y2="86571"/>
                          <a14:foregroundMark x1="92975" y1="86571" x2="95764" y2="72182"/>
                          <a14:foregroundMark x1="95764" y1="72182" x2="94421" y2="33813"/>
                          <a14:foregroundMark x1="94421" y1="33813" x2="89773" y2="19664"/>
                          <a14:foregroundMark x1="89773" y1="19664" x2="88430" y2="21343"/>
                          <a14:foregroundMark x1="97624" y1="17506" x2="97417" y2="99041"/>
                          <a14:foregroundMark x1="2066" y1="67146" x2="10021" y2="63070"/>
                          <a14:foregroundMark x1="1653" y1="57794" x2="1653" y2="57794"/>
                        </a14:backgroundRemoval>
                      </a14:imgEffect>
                    </a14:imgLayer>
                  </a14:imgProps>
                </a:ext>
              </a:extLst>
            </a:blip>
            <a:stretch>
              <a:fillRect/>
            </a:stretch>
          </p:blipFill>
          <p:spPr>
            <a:xfrm flipV="1">
              <a:off x="3111190" y="5716481"/>
              <a:ext cx="3911795" cy="1076916"/>
            </a:xfrm>
            <a:prstGeom prst="rect">
              <a:avLst/>
            </a:prstGeom>
          </p:spPr>
        </p:pic>
        <p:sp>
          <p:nvSpPr>
            <p:cNvPr id="35" name="Hộp Văn bản 34">
              <a:extLst>
                <a:ext uri="{FF2B5EF4-FFF2-40B4-BE49-F238E27FC236}">
                  <a16:creationId xmlns:a16="http://schemas.microsoft.com/office/drawing/2014/main" id="{F0FB69F5-EFD9-4D62-99A3-878BBE45CE07}"/>
                </a:ext>
              </a:extLst>
            </p:cNvPr>
            <p:cNvSpPr txBox="1"/>
            <p:nvPr/>
          </p:nvSpPr>
          <p:spPr>
            <a:xfrm>
              <a:off x="4434336" y="5900996"/>
              <a:ext cx="2476961" cy="707886"/>
            </a:xfrm>
            <a:prstGeom prst="rect">
              <a:avLst/>
            </a:prstGeom>
            <a:noFill/>
          </p:spPr>
          <p:txBody>
            <a:bodyPr wrap="none" rtlCol="0">
              <a:spAutoFit/>
            </a:bodyPr>
            <a:lstStyle/>
            <a:p>
              <a:pPr algn="ctr"/>
              <a:r>
                <a:rPr lang="en-US" sz="2000">
                  <a:latin typeface="#9Slide03 Arima Madurai Black" panose="00000A00000000000000" pitchFamily="2" charset="0"/>
                  <a:cs typeface="#9Slide03 Arima Madurai Black" panose="00000A00000000000000" pitchFamily="2" charset="0"/>
                </a:rPr>
                <a:t>PP</a:t>
              </a:r>
            </a:p>
            <a:p>
              <a:pPr algn="ctr"/>
              <a:r>
                <a:rPr lang="en-US" sz="2000">
                  <a:latin typeface="#9Slide03 Arima Madurai Black" panose="00000A00000000000000" pitchFamily="2" charset="0"/>
                  <a:cs typeface="#9Slide03 Arima Madurai Black" panose="00000A00000000000000" pitchFamily="2" charset="0"/>
                </a:rPr>
                <a:t>phân loại, phân tích</a:t>
              </a:r>
            </a:p>
          </p:txBody>
        </p:sp>
      </p:grpSp>
    </p:spTree>
    <p:extLst>
      <p:ext uri="{BB962C8B-B14F-4D97-AF65-F5344CB8AC3E}">
        <p14:creationId xmlns:p14="http://schemas.microsoft.com/office/powerpoint/2010/main" val="315783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2" name="Freeform: Shape 61">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Freeform: Shape 63">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6" name="Freeform: Shape 65">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8" name="Freeform: Shape 67">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0" name="Freeform: Shape 69">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Freeform: Shape 71">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78" name="Rectangle 7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êu đề 1">
            <a:extLst>
              <a:ext uri="{FF2B5EF4-FFF2-40B4-BE49-F238E27FC236}">
                <a16:creationId xmlns:a16="http://schemas.microsoft.com/office/drawing/2014/main" id="{EC0AEFB2-4E32-42A0-AE84-92F4DF3A9A41}"/>
              </a:ext>
            </a:extLst>
          </p:cNvPr>
          <p:cNvSpPr>
            <a:spLocks noGrp="1"/>
          </p:cNvSpPr>
          <p:nvPr>
            <p:ph type="title"/>
          </p:nvPr>
        </p:nvSpPr>
        <p:spPr>
          <a:xfrm>
            <a:off x="6090045" y="1346200"/>
            <a:ext cx="5624118" cy="3284538"/>
          </a:xfrm>
        </p:spPr>
        <p:txBody>
          <a:bodyPr vert="horz" lIns="109728" tIns="109728" rIns="109728" bIns="91440" rtlCol="0" anchor="b">
            <a:normAutofit/>
          </a:bodyPr>
          <a:lstStyle/>
          <a:p>
            <a:pPr algn="ctr"/>
            <a:r>
              <a:rPr lang="en-US" sz="4600">
                <a:solidFill>
                  <a:schemeClr val="accent1">
                    <a:lumMod val="50000"/>
                  </a:schemeClr>
                </a:solidFill>
                <a:latin typeface="#9Slide03 IcielUni Sans Heavy" panose="00000500000000000000" pitchFamily="2" charset="0"/>
              </a:rPr>
              <a:t>ĐỀ VĂN </a:t>
            </a:r>
            <a:br>
              <a:rPr lang="en-US" sz="4600">
                <a:solidFill>
                  <a:schemeClr val="accent1">
                    <a:lumMod val="50000"/>
                  </a:schemeClr>
                </a:solidFill>
                <a:latin typeface="#9Slide03 IcielUni Sans Heavy" panose="00000500000000000000" pitchFamily="2" charset="0"/>
              </a:rPr>
            </a:br>
            <a:r>
              <a:rPr lang="en-US" sz="4600">
                <a:solidFill>
                  <a:schemeClr val="accent1">
                    <a:lumMod val="50000"/>
                  </a:schemeClr>
                </a:solidFill>
                <a:latin typeface="#9Slide03 IcielUni Sans Heavy" panose="00000500000000000000" pitchFamily="2" charset="0"/>
              </a:rPr>
              <a:t>THUYẾT MINH VÀ CÁCH LÀM BÀI VĂN THUYẾT MINH</a:t>
            </a:r>
          </a:p>
        </p:txBody>
      </p:sp>
      <p:sp>
        <p:nvSpPr>
          <p:cNvPr id="80" name="Freeform: Shape 79">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Hình ảnh 3">
            <a:extLst>
              <a:ext uri="{FF2B5EF4-FFF2-40B4-BE49-F238E27FC236}">
                <a16:creationId xmlns:a16="http://schemas.microsoft.com/office/drawing/2014/main" id="{4FDD1728-82E7-4A10-AE6A-603537E6FA00}"/>
              </a:ext>
            </a:extLst>
          </p:cNvPr>
          <p:cNvPicPr>
            <a:picLocks noChangeAspect="1"/>
          </p:cNvPicPr>
          <p:nvPr/>
        </p:nvPicPr>
        <p:blipFill rotWithShape="1">
          <a:blip r:embed="rId2"/>
          <a:srcRect r="16603"/>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84" name="Freeform: Shape 83">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1945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28DB1D92-7431-4BD1-AF87-30FA730001F2}"/>
              </a:ext>
            </a:extLst>
          </p:cNvPr>
          <p:cNvPicPr>
            <a:picLocks noChangeAspect="1"/>
          </p:cNvPicPr>
          <p:nvPr/>
        </p:nvPicPr>
        <p:blipFill>
          <a:blip r:embed="rId3"/>
          <a:stretch>
            <a:fillRect/>
          </a:stretch>
        </p:blipFill>
        <p:spPr>
          <a:xfrm>
            <a:off x="216942" y="5799"/>
            <a:ext cx="9973920" cy="6846401"/>
          </a:xfrm>
          <a:prstGeom prst="rect">
            <a:avLst/>
          </a:prstGeom>
        </p:spPr>
      </p:pic>
      <p:grpSp>
        <p:nvGrpSpPr>
          <p:cNvPr id="51" name="Nhóm 50">
            <a:extLst>
              <a:ext uri="{FF2B5EF4-FFF2-40B4-BE49-F238E27FC236}">
                <a16:creationId xmlns:a16="http://schemas.microsoft.com/office/drawing/2014/main" id="{E72EA79A-40FF-4E5A-B62F-73D6157DAA8F}"/>
              </a:ext>
            </a:extLst>
          </p:cNvPr>
          <p:cNvGrpSpPr/>
          <p:nvPr/>
        </p:nvGrpSpPr>
        <p:grpSpPr>
          <a:xfrm>
            <a:off x="1138583" y="368135"/>
            <a:ext cx="7564581" cy="9896"/>
            <a:chOff x="1138583" y="368135"/>
            <a:chExt cx="7564581" cy="9896"/>
          </a:xfrm>
        </p:grpSpPr>
        <p:cxnSp>
          <p:nvCxnSpPr>
            <p:cNvPr id="9" name="Đường nối Thẳng 8">
              <a:extLst>
                <a:ext uri="{FF2B5EF4-FFF2-40B4-BE49-F238E27FC236}">
                  <a16:creationId xmlns:a16="http://schemas.microsoft.com/office/drawing/2014/main" id="{996EA8D4-19FB-4658-B53F-7DC48BF72933}"/>
                </a:ext>
              </a:extLst>
            </p:cNvPr>
            <p:cNvCxnSpPr/>
            <p:nvPr/>
          </p:nvCxnSpPr>
          <p:spPr>
            <a:xfrm>
              <a:off x="1138583" y="368135"/>
              <a:ext cx="12944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91DD0494-EC94-4809-AF64-679AF2548C9B}"/>
                </a:ext>
              </a:extLst>
            </p:cNvPr>
            <p:cNvCxnSpPr>
              <a:cxnSpLocks/>
            </p:cNvCxnSpPr>
            <p:nvPr/>
          </p:nvCxnSpPr>
          <p:spPr>
            <a:xfrm>
              <a:off x="3321664" y="378031"/>
              <a:ext cx="53815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59" name="Nhóm 58">
            <a:extLst>
              <a:ext uri="{FF2B5EF4-FFF2-40B4-BE49-F238E27FC236}">
                <a16:creationId xmlns:a16="http://schemas.microsoft.com/office/drawing/2014/main" id="{A565A60B-0FFD-42D2-A697-182F1E3A1958}"/>
              </a:ext>
            </a:extLst>
          </p:cNvPr>
          <p:cNvGrpSpPr/>
          <p:nvPr/>
        </p:nvGrpSpPr>
        <p:grpSpPr>
          <a:xfrm>
            <a:off x="982225" y="3758540"/>
            <a:ext cx="7103422" cy="0"/>
            <a:chOff x="982225" y="3758540"/>
            <a:chExt cx="7103422" cy="0"/>
          </a:xfrm>
        </p:grpSpPr>
        <p:cxnSp>
          <p:nvCxnSpPr>
            <p:cNvPr id="17" name="Đường nối Thẳng 16">
              <a:extLst>
                <a:ext uri="{FF2B5EF4-FFF2-40B4-BE49-F238E27FC236}">
                  <a16:creationId xmlns:a16="http://schemas.microsoft.com/office/drawing/2014/main" id="{02C10790-9C24-470F-A7CE-BB5FF93F82ED}"/>
                </a:ext>
              </a:extLst>
            </p:cNvPr>
            <p:cNvCxnSpPr/>
            <p:nvPr/>
          </p:nvCxnSpPr>
          <p:spPr>
            <a:xfrm>
              <a:off x="982225" y="3758540"/>
              <a:ext cx="12944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B7694747-F602-4E07-9ED5-C7AC7A843BFE}"/>
                </a:ext>
              </a:extLst>
            </p:cNvPr>
            <p:cNvCxnSpPr>
              <a:cxnSpLocks/>
            </p:cNvCxnSpPr>
            <p:nvPr/>
          </p:nvCxnSpPr>
          <p:spPr>
            <a:xfrm>
              <a:off x="2939674" y="3758540"/>
              <a:ext cx="51459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55" name="Nhóm 54">
            <a:extLst>
              <a:ext uri="{FF2B5EF4-FFF2-40B4-BE49-F238E27FC236}">
                <a16:creationId xmlns:a16="http://schemas.microsoft.com/office/drawing/2014/main" id="{D124BE87-2B73-465E-918B-8B94C94DD093}"/>
              </a:ext>
            </a:extLst>
          </p:cNvPr>
          <p:cNvGrpSpPr/>
          <p:nvPr/>
        </p:nvGrpSpPr>
        <p:grpSpPr>
          <a:xfrm>
            <a:off x="982225" y="1660567"/>
            <a:ext cx="4360221" cy="59375"/>
            <a:chOff x="982225" y="1660567"/>
            <a:chExt cx="4360221" cy="59375"/>
          </a:xfrm>
        </p:grpSpPr>
        <p:cxnSp>
          <p:nvCxnSpPr>
            <p:cNvPr id="13" name="Đường nối Thẳng 12">
              <a:extLst>
                <a:ext uri="{FF2B5EF4-FFF2-40B4-BE49-F238E27FC236}">
                  <a16:creationId xmlns:a16="http://schemas.microsoft.com/office/drawing/2014/main" id="{868DB61C-D1E5-49EC-9358-9B0B22A89C3B}"/>
                </a:ext>
              </a:extLst>
            </p:cNvPr>
            <p:cNvCxnSpPr/>
            <p:nvPr/>
          </p:nvCxnSpPr>
          <p:spPr>
            <a:xfrm>
              <a:off x="982225" y="1719942"/>
              <a:ext cx="12944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a16="http://schemas.microsoft.com/office/drawing/2014/main" id="{FFC4436E-C51F-482B-B49D-2ADDD62A1EB6}"/>
                </a:ext>
              </a:extLst>
            </p:cNvPr>
            <p:cNvCxnSpPr>
              <a:cxnSpLocks/>
            </p:cNvCxnSpPr>
            <p:nvPr/>
          </p:nvCxnSpPr>
          <p:spPr>
            <a:xfrm>
              <a:off x="3311767" y="1660567"/>
              <a:ext cx="203067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56" name="Nhóm 55">
            <a:extLst>
              <a:ext uri="{FF2B5EF4-FFF2-40B4-BE49-F238E27FC236}">
                <a16:creationId xmlns:a16="http://schemas.microsoft.com/office/drawing/2014/main" id="{9AC7D19F-4057-4052-85A4-5970CED2D392}"/>
              </a:ext>
            </a:extLst>
          </p:cNvPr>
          <p:cNvGrpSpPr/>
          <p:nvPr/>
        </p:nvGrpSpPr>
        <p:grpSpPr>
          <a:xfrm>
            <a:off x="982225" y="2192977"/>
            <a:ext cx="4370118" cy="35625"/>
            <a:chOff x="982225" y="2192977"/>
            <a:chExt cx="4370118" cy="35625"/>
          </a:xfrm>
        </p:grpSpPr>
        <p:cxnSp>
          <p:nvCxnSpPr>
            <p:cNvPr id="14" name="Đường nối Thẳng 13">
              <a:extLst>
                <a:ext uri="{FF2B5EF4-FFF2-40B4-BE49-F238E27FC236}">
                  <a16:creationId xmlns:a16="http://schemas.microsoft.com/office/drawing/2014/main" id="{390E696C-2B74-48E6-B054-880FC433C397}"/>
                </a:ext>
              </a:extLst>
            </p:cNvPr>
            <p:cNvCxnSpPr/>
            <p:nvPr/>
          </p:nvCxnSpPr>
          <p:spPr>
            <a:xfrm>
              <a:off x="982225" y="2228602"/>
              <a:ext cx="12944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E800E90D-1D12-40DA-9DF8-4BFC4B1ADC48}"/>
                </a:ext>
              </a:extLst>
            </p:cNvPr>
            <p:cNvCxnSpPr>
              <a:cxnSpLocks/>
            </p:cNvCxnSpPr>
            <p:nvPr/>
          </p:nvCxnSpPr>
          <p:spPr>
            <a:xfrm>
              <a:off x="3321664" y="2192977"/>
              <a:ext cx="203067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57" name="Nhóm 56">
            <a:extLst>
              <a:ext uri="{FF2B5EF4-FFF2-40B4-BE49-F238E27FC236}">
                <a16:creationId xmlns:a16="http://schemas.microsoft.com/office/drawing/2014/main" id="{C6B2F23A-4DC0-40A8-BE48-D8E401301B99}"/>
              </a:ext>
            </a:extLst>
          </p:cNvPr>
          <p:cNvGrpSpPr/>
          <p:nvPr/>
        </p:nvGrpSpPr>
        <p:grpSpPr>
          <a:xfrm>
            <a:off x="982225" y="2715490"/>
            <a:ext cx="3564576" cy="23750"/>
            <a:chOff x="982225" y="2715490"/>
            <a:chExt cx="3564576" cy="23750"/>
          </a:xfrm>
        </p:grpSpPr>
        <p:cxnSp>
          <p:nvCxnSpPr>
            <p:cNvPr id="15" name="Đường nối Thẳng 14">
              <a:extLst>
                <a:ext uri="{FF2B5EF4-FFF2-40B4-BE49-F238E27FC236}">
                  <a16:creationId xmlns:a16="http://schemas.microsoft.com/office/drawing/2014/main" id="{CA6E699E-C7DE-4F56-896A-A8F87D82DD75}"/>
                </a:ext>
              </a:extLst>
            </p:cNvPr>
            <p:cNvCxnSpPr>
              <a:cxnSpLocks/>
            </p:cNvCxnSpPr>
            <p:nvPr/>
          </p:nvCxnSpPr>
          <p:spPr>
            <a:xfrm>
              <a:off x="982225" y="2739240"/>
              <a:ext cx="161702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21531C0B-5261-41E6-B818-2D97BBF3497B}"/>
                </a:ext>
              </a:extLst>
            </p:cNvPr>
            <p:cNvCxnSpPr>
              <a:cxnSpLocks/>
            </p:cNvCxnSpPr>
            <p:nvPr/>
          </p:nvCxnSpPr>
          <p:spPr>
            <a:xfrm>
              <a:off x="3642296" y="2715490"/>
              <a:ext cx="90450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58" name="Nhóm 57">
            <a:extLst>
              <a:ext uri="{FF2B5EF4-FFF2-40B4-BE49-F238E27FC236}">
                <a16:creationId xmlns:a16="http://schemas.microsoft.com/office/drawing/2014/main" id="{925AC480-845C-4E5B-9470-C6CC7E1A0576}"/>
              </a:ext>
            </a:extLst>
          </p:cNvPr>
          <p:cNvGrpSpPr/>
          <p:nvPr/>
        </p:nvGrpSpPr>
        <p:grpSpPr>
          <a:xfrm>
            <a:off x="982225" y="3218212"/>
            <a:ext cx="5060867" cy="41564"/>
            <a:chOff x="982225" y="3218212"/>
            <a:chExt cx="5060867" cy="41564"/>
          </a:xfrm>
        </p:grpSpPr>
        <p:cxnSp>
          <p:nvCxnSpPr>
            <p:cNvPr id="16" name="Đường nối Thẳng 15">
              <a:extLst>
                <a:ext uri="{FF2B5EF4-FFF2-40B4-BE49-F238E27FC236}">
                  <a16:creationId xmlns:a16="http://schemas.microsoft.com/office/drawing/2014/main" id="{9F9967E6-813B-43EC-9A7E-2DA9A38485B4}"/>
                </a:ext>
              </a:extLst>
            </p:cNvPr>
            <p:cNvCxnSpPr/>
            <p:nvPr/>
          </p:nvCxnSpPr>
          <p:spPr>
            <a:xfrm>
              <a:off x="982225" y="3259776"/>
              <a:ext cx="12944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32">
              <a:extLst>
                <a:ext uri="{FF2B5EF4-FFF2-40B4-BE49-F238E27FC236}">
                  <a16:creationId xmlns:a16="http://schemas.microsoft.com/office/drawing/2014/main" id="{DE3816DF-F098-4F65-AB3F-D1B70DE5A56F}"/>
                </a:ext>
              </a:extLst>
            </p:cNvPr>
            <p:cNvCxnSpPr>
              <a:cxnSpLocks/>
            </p:cNvCxnSpPr>
            <p:nvPr/>
          </p:nvCxnSpPr>
          <p:spPr>
            <a:xfrm>
              <a:off x="2807066" y="3218212"/>
              <a:ext cx="323602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0" name="Nhóm 59">
            <a:extLst>
              <a:ext uri="{FF2B5EF4-FFF2-40B4-BE49-F238E27FC236}">
                <a16:creationId xmlns:a16="http://schemas.microsoft.com/office/drawing/2014/main" id="{0A725A7A-8774-40DD-9CFB-4AD4CE2DD415}"/>
              </a:ext>
            </a:extLst>
          </p:cNvPr>
          <p:cNvGrpSpPr/>
          <p:nvPr/>
        </p:nvGrpSpPr>
        <p:grpSpPr>
          <a:xfrm>
            <a:off x="982225" y="4625438"/>
            <a:ext cx="5060867" cy="0"/>
            <a:chOff x="982225" y="4625438"/>
            <a:chExt cx="5060867" cy="0"/>
          </a:xfrm>
        </p:grpSpPr>
        <p:cxnSp>
          <p:nvCxnSpPr>
            <p:cNvPr id="22" name="Đường nối Thẳng 21">
              <a:extLst>
                <a:ext uri="{FF2B5EF4-FFF2-40B4-BE49-F238E27FC236}">
                  <a16:creationId xmlns:a16="http://schemas.microsoft.com/office/drawing/2014/main" id="{A6A11657-D4F2-4994-8D71-664BA898B158}"/>
                </a:ext>
              </a:extLst>
            </p:cNvPr>
            <p:cNvCxnSpPr>
              <a:cxnSpLocks/>
            </p:cNvCxnSpPr>
            <p:nvPr/>
          </p:nvCxnSpPr>
          <p:spPr>
            <a:xfrm>
              <a:off x="982225" y="4625438"/>
              <a:ext cx="161702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34">
              <a:extLst>
                <a:ext uri="{FF2B5EF4-FFF2-40B4-BE49-F238E27FC236}">
                  <a16:creationId xmlns:a16="http://schemas.microsoft.com/office/drawing/2014/main" id="{93AEFFB4-F3A3-46EF-BE61-32D1D4BDABDB}"/>
                </a:ext>
              </a:extLst>
            </p:cNvPr>
            <p:cNvCxnSpPr>
              <a:cxnSpLocks/>
            </p:cNvCxnSpPr>
            <p:nvPr/>
          </p:nvCxnSpPr>
          <p:spPr>
            <a:xfrm>
              <a:off x="4301378" y="4625438"/>
              <a:ext cx="174171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1" name="Nhóm 60">
            <a:extLst>
              <a:ext uri="{FF2B5EF4-FFF2-40B4-BE49-F238E27FC236}">
                <a16:creationId xmlns:a16="http://schemas.microsoft.com/office/drawing/2014/main" id="{9CD265E8-F962-49D0-8B5F-9D3F930B061F}"/>
              </a:ext>
            </a:extLst>
          </p:cNvPr>
          <p:cNvGrpSpPr/>
          <p:nvPr/>
        </p:nvGrpSpPr>
        <p:grpSpPr>
          <a:xfrm>
            <a:off x="982225" y="5171703"/>
            <a:ext cx="4835234" cy="0"/>
            <a:chOff x="982225" y="5171703"/>
            <a:chExt cx="4835234" cy="0"/>
          </a:xfrm>
        </p:grpSpPr>
        <p:cxnSp>
          <p:nvCxnSpPr>
            <p:cNvPr id="18" name="Đường nối Thẳng 17">
              <a:extLst>
                <a:ext uri="{FF2B5EF4-FFF2-40B4-BE49-F238E27FC236}">
                  <a16:creationId xmlns:a16="http://schemas.microsoft.com/office/drawing/2014/main" id="{BA3DED82-9068-4D8F-B166-CAAEFB3996CC}"/>
                </a:ext>
              </a:extLst>
            </p:cNvPr>
            <p:cNvCxnSpPr/>
            <p:nvPr/>
          </p:nvCxnSpPr>
          <p:spPr>
            <a:xfrm>
              <a:off x="982225" y="5171703"/>
              <a:ext cx="12944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36">
              <a:extLst>
                <a:ext uri="{FF2B5EF4-FFF2-40B4-BE49-F238E27FC236}">
                  <a16:creationId xmlns:a16="http://schemas.microsoft.com/office/drawing/2014/main" id="{2E6CBE2E-2923-4037-8EA6-A424E5659972}"/>
                </a:ext>
              </a:extLst>
            </p:cNvPr>
            <p:cNvCxnSpPr>
              <a:cxnSpLocks/>
            </p:cNvCxnSpPr>
            <p:nvPr/>
          </p:nvCxnSpPr>
          <p:spPr>
            <a:xfrm>
              <a:off x="2646747" y="5171703"/>
              <a:ext cx="31707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2" name="Nhóm 61">
            <a:extLst>
              <a:ext uri="{FF2B5EF4-FFF2-40B4-BE49-F238E27FC236}">
                <a16:creationId xmlns:a16="http://schemas.microsoft.com/office/drawing/2014/main" id="{90AFB4D5-4C00-4903-8566-162AF9401FA1}"/>
              </a:ext>
            </a:extLst>
          </p:cNvPr>
          <p:cNvGrpSpPr/>
          <p:nvPr/>
        </p:nvGrpSpPr>
        <p:grpSpPr>
          <a:xfrm>
            <a:off x="982225" y="5670466"/>
            <a:ext cx="4490851" cy="0"/>
            <a:chOff x="982225" y="5670466"/>
            <a:chExt cx="4490851" cy="0"/>
          </a:xfrm>
        </p:grpSpPr>
        <p:cxnSp>
          <p:nvCxnSpPr>
            <p:cNvPr id="23" name="Đường nối Thẳng 22">
              <a:extLst>
                <a:ext uri="{FF2B5EF4-FFF2-40B4-BE49-F238E27FC236}">
                  <a16:creationId xmlns:a16="http://schemas.microsoft.com/office/drawing/2014/main" id="{C4F3B613-5BB7-49D9-B502-BE0C7FCB92D9}"/>
                </a:ext>
              </a:extLst>
            </p:cNvPr>
            <p:cNvCxnSpPr>
              <a:cxnSpLocks/>
            </p:cNvCxnSpPr>
            <p:nvPr/>
          </p:nvCxnSpPr>
          <p:spPr>
            <a:xfrm>
              <a:off x="982225" y="5670466"/>
              <a:ext cx="161702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38">
              <a:extLst>
                <a:ext uri="{FF2B5EF4-FFF2-40B4-BE49-F238E27FC236}">
                  <a16:creationId xmlns:a16="http://schemas.microsoft.com/office/drawing/2014/main" id="{97935D36-F133-4128-82AE-E929BB278D8F}"/>
                </a:ext>
              </a:extLst>
            </p:cNvPr>
            <p:cNvCxnSpPr>
              <a:cxnSpLocks/>
            </p:cNvCxnSpPr>
            <p:nvPr/>
          </p:nvCxnSpPr>
          <p:spPr>
            <a:xfrm>
              <a:off x="3535417" y="5670466"/>
              <a:ext cx="193765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3" name="Nhóm 62">
            <a:extLst>
              <a:ext uri="{FF2B5EF4-FFF2-40B4-BE49-F238E27FC236}">
                <a16:creationId xmlns:a16="http://schemas.microsoft.com/office/drawing/2014/main" id="{A0CF654A-1DF2-417F-B894-3B871518FA6B}"/>
              </a:ext>
            </a:extLst>
          </p:cNvPr>
          <p:cNvGrpSpPr/>
          <p:nvPr/>
        </p:nvGrpSpPr>
        <p:grpSpPr>
          <a:xfrm>
            <a:off x="1138583" y="6192981"/>
            <a:ext cx="3301340" cy="0"/>
            <a:chOff x="1138583" y="6192981"/>
            <a:chExt cx="3301340" cy="0"/>
          </a:xfrm>
        </p:grpSpPr>
        <p:cxnSp>
          <p:nvCxnSpPr>
            <p:cNvPr id="19" name="Đường nối Thẳng 18">
              <a:extLst>
                <a:ext uri="{FF2B5EF4-FFF2-40B4-BE49-F238E27FC236}">
                  <a16:creationId xmlns:a16="http://schemas.microsoft.com/office/drawing/2014/main" id="{3D7EB393-8D66-4EDD-B501-AB6AD1FCCB7F}"/>
                </a:ext>
              </a:extLst>
            </p:cNvPr>
            <p:cNvCxnSpPr/>
            <p:nvPr/>
          </p:nvCxnSpPr>
          <p:spPr>
            <a:xfrm>
              <a:off x="1138583" y="6192981"/>
              <a:ext cx="12944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Đường nối Thẳng 40">
              <a:extLst>
                <a:ext uri="{FF2B5EF4-FFF2-40B4-BE49-F238E27FC236}">
                  <a16:creationId xmlns:a16="http://schemas.microsoft.com/office/drawing/2014/main" id="{9A4D54B7-DDE3-4E83-ADDC-EE9ACF8D9A4B}"/>
                </a:ext>
              </a:extLst>
            </p:cNvPr>
            <p:cNvCxnSpPr>
              <a:cxnSpLocks/>
            </p:cNvCxnSpPr>
            <p:nvPr/>
          </p:nvCxnSpPr>
          <p:spPr>
            <a:xfrm>
              <a:off x="2807066" y="6192981"/>
              <a:ext cx="163285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4" name="Nhóm 63">
            <a:extLst>
              <a:ext uri="{FF2B5EF4-FFF2-40B4-BE49-F238E27FC236}">
                <a16:creationId xmlns:a16="http://schemas.microsoft.com/office/drawing/2014/main" id="{D13F8ADD-6132-4FAB-AA1E-BB75AE5E5A00}"/>
              </a:ext>
            </a:extLst>
          </p:cNvPr>
          <p:cNvGrpSpPr/>
          <p:nvPr/>
        </p:nvGrpSpPr>
        <p:grpSpPr>
          <a:xfrm>
            <a:off x="1029725" y="6715495"/>
            <a:ext cx="3920837" cy="0"/>
            <a:chOff x="1029725" y="6715495"/>
            <a:chExt cx="3920837" cy="0"/>
          </a:xfrm>
        </p:grpSpPr>
        <p:cxnSp>
          <p:nvCxnSpPr>
            <p:cNvPr id="20" name="Đường nối Thẳng 19">
              <a:extLst>
                <a:ext uri="{FF2B5EF4-FFF2-40B4-BE49-F238E27FC236}">
                  <a16:creationId xmlns:a16="http://schemas.microsoft.com/office/drawing/2014/main" id="{926143FE-C694-4486-A8B8-05C94BE46A39}"/>
                </a:ext>
              </a:extLst>
            </p:cNvPr>
            <p:cNvCxnSpPr/>
            <p:nvPr/>
          </p:nvCxnSpPr>
          <p:spPr>
            <a:xfrm>
              <a:off x="1029725" y="6715495"/>
              <a:ext cx="12944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Đường nối Thẳng 42">
              <a:extLst>
                <a:ext uri="{FF2B5EF4-FFF2-40B4-BE49-F238E27FC236}">
                  <a16:creationId xmlns:a16="http://schemas.microsoft.com/office/drawing/2014/main" id="{9B41281A-3712-4675-80DD-C61F7D2B4321}"/>
                </a:ext>
              </a:extLst>
            </p:cNvPr>
            <p:cNvCxnSpPr>
              <a:cxnSpLocks/>
            </p:cNvCxnSpPr>
            <p:nvPr/>
          </p:nvCxnSpPr>
          <p:spPr>
            <a:xfrm>
              <a:off x="2913944" y="6715495"/>
              <a:ext cx="20366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8" name="Nhóm 47">
            <a:extLst>
              <a:ext uri="{FF2B5EF4-FFF2-40B4-BE49-F238E27FC236}">
                <a16:creationId xmlns:a16="http://schemas.microsoft.com/office/drawing/2014/main" id="{FC8755D9-725A-467F-A6F2-C9FAABCE997A}"/>
              </a:ext>
            </a:extLst>
          </p:cNvPr>
          <p:cNvGrpSpPr/>
          <p:nvPr/>
        </p:nvGrpSpPr>
        <p:grpSpPr>
          <a:xfrm>
            <a:off x="7379369" y="205302"/>
            <a:ext cx="4749150" cy="4021006"/>
            <a:chOff x="7517719" y="2743142"/>
            <a:chExt cx="3850481" cy="2966282"/>
          </a:xfrm>
        </p:grpSpPr>
        <p:pic>
          <p:nvPicPr>
            <p:cNvPr id="49" name="Hình ảnh 48">
              <a:extLst>
                <a:ext uri="{FF2B5EF4-FFF2-40B4-BE49-F238E27FC236}">
                  <a16:creationId xmlns:a16="http://schemas.microsoft.com/office/drawing/2014/main" id="{8E2991A3-2C17-4B41-9BC8-D3FF27EC22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0" b="97185" l="1683" r="99439">
                          <a14:foregroundMark x1="5189" y1="19303" x2="8696" y2="87265"/>
                          <a14:foregroundMark x1="8696" y1="87265" x2="17391" y2="90885"/>
                          <a14:foregroundMark x1="17391" y1="90885" x2="21038" y2="90885"/>
                          <a14:foregroundMark x1="3927" y1="16890" x2="8275" y2="44504"/>
                          <a14:foregroundMark x1="9257" y1="97185" x2="28612" y2="96113"/>
                          <a14:foregroundMark x1="28612" y1="96113" x2="28612" y2="96113"/>
                          <a14:foregroundMark x1="30435" y1="96247" x2="56942" y2="91555"/>
                          <a14:foregroundMark x1="60870" y1="88070" x2="88079" y2="86997"/>
                          <a14:foregroundMark x1="88079" y1="86997" x2="88079" y2="86997"/>
                          <a14:foregroundMark x1="61711" y1="92225" x2="81627" y2="88740"/>
                          <a14:foregroundMark x1="77139" y1="84182" x2="99439" y2="72654"/>
                          <a14:foregroundMark x1="88640" y1="8579" x2="88640" y2="8579"/>
                          <a14:foregroundMark x1="50210" y1="4558" x2="47265" y2="15013"/>
                          <a14:foregroundMark x1="52314" y1="6836" x2="52735" y2="15013"/>
                          <a14:foregroundMark x1="50491" y1="1340" x2="49369" y2="6971"/>
                          <a14:foregroundMark x1="59046" y1="10456" x2="77560" y2="10590"/>
                          <a14:foregroundMark x1="77560" y1="10590" x2="78121" y2="10590"/>
                          <a14:foregroundMark x1="66339" y1="9383" x2="87237" y2="7105"/>
                          <a14:foregroundMark x1="3647" y1="15147" x2="51192" y2="11260"/>
                          <a14:foregroundMark x1="53015" y1="11260" x2="68303" y2="9383"/>
                          <a14:foregroundMark x1="87938" y1="6702" x2="91865" y2="7373"/>
                          <a14:foregroundMark x1="87518" y1="85657" x2="94390" y2="81635"/>
                          <a14:foregroundMark x1="97055" y1="80161" x2="93128" y2="85255"/>
                          <a14:foregroundMark x1="98317" y1="78016" x2="97055" y2="82976"/>
                          <a14:foregroundMark x1="99299" y1="78686" x2="98177" y2="82306"/>
                          <a14:foregroundMark x1="99018" y1="77346" x2="99719" y2="80965"/>
                          <a14:foregroundMark x1="3086" y1="46381" x2="9257" y2="97453"/>
                          <a14:foregroundMark x1="4348" y1="59517" x2="8135" y2="97051"/>
                          <a14:foregroundMark x1="5189" y1="80161" x2="2665" y2="62735"/>
                          <a14:foregroundMark x1="5610" y1="77078" x2="5750" y2="61930"/>
                          <a14:foregroundMark x1="3226" y1="60054" x2="2665" y2="42895"/>
                          <a14:foregroundMark x1="4067" y1="60992" x2="4769" y2="64611"/>
                          <a14:foregroundMark x1="3226" y1="60456" x2="4909" y2="66220"/>
                          <a14:foregroundMark x1="1683" y1="15282" x2="4208" y2="62064"/>
                          <a14:foregroundMark x1="3927" y1="62466" x2="3506" y2="57775"/>
                          <a14:foregroundMark x1="3506" y1="62601" x2="3647" y2="57507"/>
                        </a14:backgroundRemoval>
                      </a14:imgEffect>
                    </a14:imgLayer>
                  </a14:imgProps>
                </a:ext>
              </a:extLst>
            </a:blip>
            <a:stretch>
              <a:fillRect/>
            </a:stretch>
          </p:blipFill>
          <p:spPr>
            <a:xfrm>
              <a:off x="7517719" y="2743142"/>
              <a:ext cx="3850481" cy="2966282"/>
            </a:xfrm>
            <a:prstGeom prst="rect">
              <a:avLst/>
            </a:prstGeom>
          </p:spPr>
        </p:pic>
        <p:sp>
          <p:nvSpPr>
            <p:cNvPr id="50" name="Hộp Văn bản 49">
              <a:extLst>
                <a:ext uri="{FF2B5EF4-FFF2-40B4-BE49-F238E27FC236}">
                  <a16:creationId xmlns:a16="http://schemas.microsoft.com/office/drawing/2014/main" id="{3F016BF1-2C08-41C0-A33F-4B7258ACC2AB}"/>
                </a:ext>
              </a:extLst>
            </p:cNvPr>
            <p:cNvSpPr txBox="1"/>
            <p:nvPr/>
          </p:nvSpPr>
          <p:spPr>
            <a:xfrm rot="21354236">
              <a:off x="8042483" y="3458328"/>
              <a:ext cx="2843230" cy="1383607"/>
            </a:xfrm>
            <a:prstGeom prst="rect">
              <a:avLst/>
            </a:prstGeom>
            <a:noFill/>
          </p:spPr>
          <p:txBody>
            <a:bodyPr wrap="none" rtlCol="0">
              <a:spAutoFit/>
            </a:bodyPr>
            <a:lstStyle/>
            <a:p>
              <a:pPr algn="ctr"/>
              <a:r>
                <a:rPr lang="en-US" sz="2400" b="1">
                  <a:solidFill>
                    <a:srgbClr val="FF0000"/>
                  </a:solidFill>
                  <a:latin typeface="#9Slide03 IcielUni Sans Heavy" panose="00000500000000000000" pitchFamily="2" charset="0"/>
                </a:rPr>
                <a:t>MỘT ĐỀ VĂN </a:t>
              </a:r>
            </a:p>
            <a:p>
              <a:pPr algn="ctr"/>
              <a:r>
                <a:rPr lang="en-US" sz="2400" b="1">
                  <a:solidFill>
                    <a:srgbClr val="FF0000"/>
                  </a:solidFill>
                  <a:latin typeface="#9Slide03 IcielUni Sans Heavy" panose="00000500000000000000" pitchFamily="2" charset="0"/>
                </a:rPr>
                <a:t>THUYẾT MINH GỒM:</a:t>
              </a:r>
            </a:p>
            <a:p>
              <a:pPr marL="342900" indent="-342900">
                <a:lnSpc>
                  <a:spcPct val="150000"/>
                </a:lnSpc>
                <a:buFontTx/>
                <a:buChar char="-"/>
              </a:pPr>
              <a:r>
                <a:rPr lang="en-US" sz="2400" b="1">
                  <a:latin typeface="#9Slide03 IcielUni Sans Heavy" panose="00000500000000000000" pitchFamily="2" charset="0"/>
                </a:rPr>
                <a:t>Yêu cầu</a:t>
              </a:r>
            </a:p>
            <a:p>
              <a:pPr marL="342900" indent="-342900">
                <a:lnSpc>
                  <a:spcPct val="150000"/>
                </a:lnSpc>
                <a:buFontTx/>
                <a:buChar char="-"/>
              </a:pPr>
              <a:r>
                <a:rPr lang="en-US" sz="2400" b="1">
                  <a:latin typeface="#9Slide03 IcielUni Sans Heavy" panose="00000500000000000000" pitchFamily="2" charset="0"/>
                </a:rPr>
                <a:t>Đối tượng thuyết minh</a:t>
              </a:r>
            </a:p>
          </p:txBody>
        </p:sp>
      </p:grpSp>
      <p:grpSp>
        <p:nvGrpSpPr>
          <p:cNvPr id="54" name="Nhóm 53">
            <a:extLst>
              <a:ext uri="{FF2B5EF4-FFF2-40B4-BE49-F238E27FC236}">
                <a16:creationId xmlns:a16="http://schemas.microsoft.com/office/drawing/2014/main" id="{0E176CF8-E2D2-483F-B739-DFC7468E7E0E}"/>
              </a:ext>
            </a:extLst>
          </p:cNvPr>
          <p:cNvGrpSpPr/>
          <p:nvPr/>
        </p:nvGrpSpPr>
        <p:grpSpPr>
          <a:xfrm>
            <a:off x="982225" y="1185553"/>
            <a:ext cx="3177180" cy="0"/>
            <a:chOff x="982225" y="1185553"/>
            <a:chExt cx="3177180" cy="0"/>
          </a:xfrm>
        </p:grpSpPr>
        <p:cxnSp>
          <p:nvCxnSpPr>
            <p:cNvPr id="12" name="Đường nối Thẳng 11">
              <a:extLst>
                <a:ext uri="{FF2B5EF4-FFF2-40B4-BE49-F238E27FC236}">
                  <a16:creationId xmlns:a16="http://schemas.microsoft.com/office/drawing/2014/main" id="{CA292D98-5026-46D2-9D45-E5FB5067B400}"/>
                </a:ext>
              </a:extLst>
            </p:cNvPr>
            <p:cNvCxnSpPr/>
            <p:nvPr/>
          </p:nvCxnSpPr>
          <p:spPr>
            <a:xfrm>
              <a:off x="982225" y="1185553"/>
              <a:ext cx="129441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Đường nối Thẳng 51">
              <a:extLst>
                <a:ext uri="{FF2B5EF4-FFF2-40B4-BE49-F238E27FC236}">
                  <a16:creationId xmlns:a16="http://schemas.microsoft.com/office/drawing/2014/main" id="{1C6946BB-327E-4F38-AC79-4B29129C6848}"/>
                </a:ext>
              </a:extLst>
            </p:cNvPr>
            <p:cNvCxnSpPr>
              <a:cxnSpLocks/>
            </p:cNvCxnSpPr>
            <p:nvPr/>
          </p:nvCxnSpPr>
          <p:spPr>
            <a:xfrm>
              <a:off x="2913944" y="1185553"/>
              <a:ext cx="124546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85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dissolv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dissolv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dissolv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dissolv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dissolv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dissolv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dissolv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dissolv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dissolv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dissolv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dissolv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fltVal val="0"/>
                                          </p:val>
                                        </p:tav>
                                        <p:tav tm="100000">
                                          <p:val>
                                            <p:strVal val="#ppt_h"/>
                                          </p:val>
                                        </p:tav>
                                      </p:tavLst>
                                    </p:anim>
                                    <p:animEffect transition="in" filter="fade">
                                      <p:cBhvr>
                                        <p:cTn id="69" dur="500"/>
                                        <p:tgtEl>
                                          <p:spTgt spid="48"/>
                                        </p:tgtEl>
                                      </p:cBhvr>
                                    </p:animEffect>
                                  </p:childTnLst>
                                </p:cTn>
                              </p:par>
                            </p:childTnLst>
                          </p:cTn>
                        </p:par>
                        <p:par>
                          <p:cTn id="70" fill="hold">
                            <p:stCondLst>
                              <p:cond delay="500"/>
                            </p:stCondLst>
                            <p:childTnLst>
                              <p:par>
                                <p:cTn id="71" presetID="32" presetClass="emph" presetSubtype="0" fill="hold" nodeType="afterEffect">
                                  <p:stCondLst>
                                    <p:cond delay="0"/>
                                  </p:stCondLst>
                                  <p:childTnLst>
                                    <p:animRot by="120000">
                                      <p:cBhvr>
                                        <p:cTn id="72" dur="100" fill="hold">
                                          <p:stCondLst>
                                            <p:cond delay="0"/>
                                          </p:stCondLst>
                                        </p:cTn>
                                        <p:tgtEl>
                                          <p:spTgt spid="48"/>
                                        </p:tgtEl>
                                        <p:attrNameLst>
                                          <p:attrName>r</p:attrName>
                                        </p:attrNameLst>
                                      </p:cBhvr>
                                    </p:animRot>
                                    <p:animRot by="-240000">
                                      <p:cBhvr>
                                        <p:cTn id="73" dur="200" fill="hold">
                                          <p:stCondLst>
                                            <p:cond delay="200"/>
                                          </p:stCondLst>
                                        </p:cTn>
                                        <p:tgtEl>
                                          <p:spTgt spid="48"/>
                                        </p:tgtEl>
                                        <p:attrNameLst>
                                          <p:attrName>r</p:attrName>
                                        </p:attrNameLst>
                                      </p:cBhvr>
                                    </p:animRot>
                                    <p:animRot by="240000">
                                      <p:cBhvr>
                                        <p:cTn id="74" dur="200" fill="hold">
                                          <p:stCondLst>
                                            <p:cond delay="400"/>
                                          </p:stCondLst>
                                        </p:cTn>
                                        <p:tgtEl>
                                          <p:spTgt spid="48"/>
                                        </p:tgtEl>
                                        <p:attrNameLst>
                                          <p:attrName>r</p:attrName>
                                        </p:attrNameLst>
                                      </p:cBhvr>
                                    </p:animRot>
                                    <p:animRot by="-240000">
                                      <p:cBhvr>
                                        <p:cTn id="75" dur="200" fill="hold">
                                          <p:stCondLst>
                                            <p:cond delay="600"/>
                                          </p:stCondLst>
                                        </p:cTn>
                                        <p:tgtEl>
                                          <p:spTgt spid="48"/>
                                        </p:tgtEl>
                                        <p:attrNameLst>
                                          <p:attrName>r</p:attrName>
                                        </p:attrNameLst>
                                      </p:cBhvr>
                                    </p:animRot>
                                    <p:animRot by="120000">
                                      <p:cBhvr>
                                        <p:cTn id="76"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DC5A9D6-13FE-4DA9-85AA-5708A08F29A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2608" t="3780" r="1116"/>
          <a:stretch/>
        </p:blipFill>
        <p:spPr>
          <a:xfrm>
            <a:off x="0" y="1307813"/>
            <a:ext cx="10366744" cy="5395669"/>
          </a:xfrm>
          <a:prstGeom prst="rect">
            <a:avLst/>
          </a:prstGeom>
        </p:spPr>
      </p:pic>
      <p:sp>
        <p:nvSpPr>
          <p:cNvPr id="5" name="Hình chữ nhật: Góc Tròn 4">
            <a:extLst>
              <a:ext uri="{FF2B5EF4-FFF2-40B4-BE49-F238E27FC236}">
                <a16:creationId xmlns:a16="http://schemas.microsoft.com/office/drawing/2014/main" id="{9E3F03E2-3B52-41E2-882F-B5AB1F1E1D34}"/>
              </a:ext>
            </a:extLst>
          </p:cNvPr>
          <p:cNvSpPr/>
          <p:nvPr/>
        </p:nvSpPr>
        <p:spPr>
          <a:xfrm>
            <a:off x="4455042" y="1237606"/>
            <a:ext cx="1392865" cy="421200"/>
          </a:xfrm>
          <a:custGeom>
            <a:avLst/>
            <a:gdLst>
              <a:gd name="connsiteX0" fmla="*/ 0 w 1392865"/>
              <a:gd name="connsiteY0" fmla="*/ 70201 h 421200"/>
              <a:gd name="connsiteX1" fmla="*/ 70201 w 1392865"/>
              <a:gd name="connsiteY1" fmla="*/ 0 h 421200"/>
              <a:gd name="connsiteX2" fmla="*/ 462639 w 1392865"/>
              <a:gd name="connsiteY2" fmla="*/ 0 h 421200"/>
              <a:gd name="connsiteX3" fmla="*/ 855078 w 1392865"/>
              <a:gd name="connsiteY3" fmla="*/ 0 h 421200"/>
              <a:gd name="connsiteX4" fmla="*/ 1322664 w 1392865"/>
              <a:gd name="connsiteY4" fmla="*/ 0 h 421200"/>
              <a:gd name="connsiteX5" fmla="*/ 1392865 w 1392865"/>
              <a:gd name="connsiteY5" fmla="*/ 70201 h 421200"/>
              <a:gd name="connsiteX6" fmla="*/ 1392865 w 1392865"/>
              <a:gd name="connsiteY6" fmla="*/ 350999 h 421200"/>
              <a:gd name="connsiteX7" fmla="*/ 1322664 w 1392865"/>
              <a:gd name="connsiteY7" fmla="*/ 421200 h 421200"/>
              <a:gd name="connsiteX8" fmla="*/ 905176 w 1392865"/>
              <a:gd name="connsiteY8" fmla="*/ 421200 h 421200"/>
              <a:gd name="connsiteX9" fmla="*/ 525263 w 1392865"/>
              <a:gd name="connsiteY9" fmla="*/ 421200 h 421200"/>
              <a:gd name="connsiteX10" fmla="*/ 70201 w 1392865"/>
              <a:gd name="connsiteY10" fmla="*/ 421200 h 421200"/>
              <a:gd name="connsiteX11" fmla="*/ 0 w 1392865"/>
              <a:gd name="connsiteY11" fmla="*/ 350999 h 421200"/>
              <a:gd name="connsiteX12" fmla="*/ 0 w 1392865"/>
              <a:gd name="connsiteY12" fmla="*/ 70201 h 4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2865" h="421200" extrusionOk="0">
                <a:moveTo>
                  <a:pt x="0" y="70201"/>
                </a:moveTo>
                <a:cubicBezTo>
                  <a:pt x="-1561" y="38897"/>
                  <a:pt x="39082" y="1337"/>
                  <a:pt x="70201" y="0"/>
                </a:cubicBezTo>
                <a:cubicBezTo>
                  <a:pt x="249943" y="-2284"/>
                  <a:pt x="334456" y="14782"/>
                  <a:pt x="462639" y="0"/>
                </a:cubicBezTo>
                <a:cubicBezTo>
                  <a:pt x="590822" y="-14782"/>
                  <a:pt x="731998" y="6521"/>
                  <a:pt x="855078" y="0"/>
                </a:cubicBezTo>
                <a:cubicBezTo>
                  <a:pt x="978158" y="-6521"/>
                  <a:pt x="1106991" y="33446"/>
                  <a:pt x="1322664" y="0"/>
                </a:cubicBezTo>
                <a:cubicBezTo>
                  <a:pt x="1352712" y="1957"/>
                  <a:pt x="1400205" y="36406"/>
                  <a:pt x="1392865" y="70201"/>
                </a:cubicBezTo>
                <a:cubicBezTo>
                  <a:pt x="1409517" y="169850"/>
                  <a:pt x="1389434" y="282748"/>
                  <a:pt x="1392865" y="350999"/>
                </a:cubicBezTo>
                <a:cubicBezTo>
                  <a:pt x="1396603" y="392703"/>
                  <a:pt x="1356689" y="413778"/>
                  <a:pt x="1322664" y="421200"/>
                </a:cubicBezTo>
                <a:cubicBezTo>
                  <a:pt x="1142704" y="470211"/>
                  <a:pt x="995531" y="408631"/>
                  <a:pt x="905176" y="421200"/>
                </a:cubicBezTo>
                <a:cubicBezTo>
                  <a:pt x="814821" y="433769"/>
                  <a:pt x="685929" y="393277"/>
                  <a:pt x="525263" y="421200"/>
                </a:cubicBezTo>
                <a:cubicBezTo>
                  <a:pt x="364597" y="449123"/>
                  <a:pt x="226110" y="401622"/>
                  <a:pt x="70201" y="421200"/>
                </a:cubicBezTo>
                <a:cubicBezTo>
                  <a:pt x="24812" y="417313"/>
                  <a:pt x="-3893" y="398987"/>
                  <a:pt x="0" y="350999"/>
                </a:cubicBezTo>
                <a:cubicBezTo>
                  <a:pt x="-7744" y="257911"/>
                  <a:pt x="4279" y="202225"/>
                  <a:pt x="0" y="70201"/>
                </a:cubicBezTo>
                <a:close/>
              </a:path>
            </a:pathLst>
          </a:custGeom>
          <a:noFill/>
          <a:ln w="28575">
            <a:solidFill>
              <a:srgbClr val="FF0000"/>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29">
            <a:extLst>
              <a:ext uri="{FF2B5EF4-FFF2-40B4-BE49-F238E27FC236}">
                <a16:creationId xmlns:a16="http://schemas.microsoft.com/office/drawing/2014/main" id="{E0614335-77B3-4ED3-BC75-AA2984833FE6}"/>
              </a:ext>
            </a:extLst>
          </p:cNvPr>
          <p:cNvGrpSpPr/>
          <p:nvPr/>
        </p:nvGrpSpPr>
        <p:grpSpPr>
          <a:xfrm>
            <a:off x="5014508" y="95692"/>
            <a:ext cx="4926934" cy="1141913"/>
            <a:chOff x="5014508" y="95692"/>
            <a:chExt cx="4926934" cy="1141913"/>
          </a:xfrm>
        </p:grpSpPr>
        <p:sp>
          <p:nvSpPr>
            <p:cNvPr id="4" name="Hình tự do: Hình 3">
              <a:extLst>
                <a:ext uri="{FF2B5EF4-FFF2-40B4-BE49-F238E27FC236}">
                  <a16:creationId xmlns:a16="http://schemas.microsoft.com/office/drawing/2014/main" id="{1D7BF588-80A6-494B-AF9A-7ED575BA6CE7}"/>
                </a:ext>
              </a:extLst>
            </p:cNvPr>
            <p:cNvSpPr/>
            <p:nvPr/>
          </p:nvSpPr>
          <p:spPr>
            <a:xfrm>
              <a:off x="5014508" y="369961"/>
              <a:ext cx="833399" cy="867644"/>
            </a:xfrm>
            <a:custGeom>
              <a:avLst/>
              <a:gdLst>
                <a:gd name="connsiteX0" fmla="*/ 14692 w 833399"/>
                <a:gd name="connsiteY0" fmla="*/ 816824 h 816824"/>
                <a:gd name="connsiteX1" fmla="*/ 110385 w 833399"/>
                <a:gd name="connsiteY1" fmla="*/ 115075 h 816824"/>
                <a:gd name="connsiteX2" fmla="*/ 833399 w 833399"/>
                <a:gd name="connsiteY2" fmla="*/ 8750 h 816824"/>
              </a:gdLst>
              <a:ahLst/>
              <a:cxnLst>
                <a:cxn ang="0">
                  <a:pos x="connsiteX0" y="connsiteY0"/>
                </a:cxn>
                <a:cxn ang="0">
                  <a:pos x="connsiteX1" y="connsiteY1"/>
                </a:cxn>
                <a:cxn ang="0">
                  <a:pos x="connsiteX2" y="connsiteY2"/>
                </a:cxn>
              </a:cxnLst>
              <a:rect l="l" t="t" r="r" b="b"/>
              <a:pathLst>
                <a:path w="833399" h="816824">
                  <a:moveTo>
                    <a:pt x="14692" y="816824"/>
                  </a:moveTo>
                  <a:cubicBezTo>
                    <a:pt x="-5687" y="533289"/>
                    <a:pt x="-26066" y="249754"/>
                    <a:pt x="110385" y="115075"/>
                  </a:cubicBezTo>
                  <a:cubicBezTo>
                    <a:pt x="246836" y="-19604"/>
                    <a:pt x="540117" y="-5427"/>
                    <a:pt x="833399" y="8750"/>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Góc Tròn 13">
              <a:extLst>
                <a:ext uri="{FF2B5EF4-FFF2-40B4-BE49-F238E27FC236}">
                  <a16:creationId xmlns:a16="http://schemas.microsoft.com/office/drawing/2014/main" id="{A38585AB-79C0-44BF-8D88-0F156027932F}"/>
                </a:ext>
              </a:extLst>
            </p:cNvPr>
            <p:cNvSpPr/>
            <p:nvPr/>
          </p:nvSpPr>
          <p:spPr>
            <a:xfrm>
              <a:off x="5847907" y="95692"/>
              <a:ext cx="4093535" cy="548539"/>
            </a:xfrm>
            <a:custGeom>
              <a:avLst/>
              <a:gdLst>
                <a:gd name="connsiteX0" fmla="*/ 0 w 4093535"/>
                <a:gd name="connsiteY0" fmla="*/ 91425 h 548539"/>
                <a:gd name="connsiteX1" fmla="*/ 91425 w 4093535"/>
                <a:gd name="connsiteY1" fmla="*/ 0 h 548539"/>
                <a:gd name="connsiteX2" fmla="*/ 571881 w 4093535"/>
                <a:gd name="connsiteY2" fmla="*/ 0 h 548539"/>
                <a:gd name="connsiteX3" fmla="*/ 1052336 w 4093535"/>
                <a:gd name="connsiteY3" fmla="*/ 0 h 548539"/>
                <a:gd name="connsiteX4" fmla="*/ 1493685 w 4093535"/>
                <a:gd name="connsiteY4" fmla="*/ 0 h 548539"/>
                <a:gd name="connsiteX5" fmla="*/ 2091461 w 4093535"/>
                <a:gd name="connsiteY5" fmla="*/ 0 h 548539"/>
                <a:gd name="connsiteX6" fmla="*/ 2571917 w 4093535"/>
                <a:gd name="connsiteY6" fmla="*/ 0 h 548539"/>
                <a:gd name="connsiteX7" fmla="*/ 3208800 w 4093535"/>
                <a:gd name="connsiteY7" fmla="*/ 0 h 548539"/>
                <a:gd name="connsiteX8" fmla="*/ 4002110 w 4093535"/>
                <a:gd name="connsiteY8" fmla="*/ 0 h 548539"/>
                <a:gd name="connsiteX9" fmla="*/ 4093535 w 4093535"/>
                <a:gd name="connsiteY9" fmla="*/ 91425 h 548539"/>
                <a:gd name="connsiteX10" fmla="*/ 4093535 w 4093535"/>
                <a:gd name="connsiteY10" fmla="*/ 457114 h 548539"/>
                <a:gd name="connsiteX11" fmla="*/ 4002110 w 4093535"/>
                <a:gd name="connsiteY11" fmla="*/ 548539 h 548539"/>
                <a:gd name="connsiteX12" fmla="*/ 3365227 w 4093535"/>
                <a:gd name="connsiteY12" fmla="*/ 548539 h 548539"/>
                <a:gd name="connsiteX13" fmla="*/ 2884771 w 4093535"/>
                <a:gd name="connsiteY13" fmla="*/ 548539 h 548539"/>
                <a:gd name="connsiteX14" fmla="*/ 2326102 w 4093535"/>
                <a:gd name="connsiteY14" fmla="*/ 548539 h 548539"/>
                <a:gd name="connsiteX15" fmla="*/ 1728326 w 4093535"/>
                <a:gd name="connsiteY15" fmla="*/ 548539 h 548539"/>
                <a:gd name="connsiteX16" fmla="*/ 1130550 w 4093535"/>
                <a:gd name="connsiteY16" fmla="*/ 548539 h 548539"/>
                <a:gd name="connsiteX17" fmla="*/ 571881 w 4093535"/>
                <a:gd name="connsiteY17" fmla="*/ 548539 h 548539"/>
                <a:gd name="connsiteX18" fmla="*/ 91425 w 4093535"/>
                <a:gd name="connsiteY18" fmla="*/ 548539 h 548539"/>
                <a:gd name="connsiteX19" fmla="*/ 0 w 4093535"/>
                <a:gd name="connsiteY19" fmla="*/ 457114 h 548539"/>
                <a:gd name="connsiteX20" fmla="*/ 0 w 4093535"/>
                <a:gd name="connsiteY20" fmla="*/ 91425 h 54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3535" h="548539" extrusionOk="0">
                  <a:moveTo>
                    <a:pt x="0" y="91425"/>
                  </a:moveTo>
                  <a:cubicBezTo>
                    <a:pt x="-1108" y="46232"/>
                    <a:pt x="42730" y="314"/>
                    <a:pt x="91425" y="0"/>
                  </a:cubicBezTo>
                  <a:cubicBezTo>
                    <a:pt x="290635" y="-38838"/>
                    <a:pt x="400130" y="43097"/>
                    <a:pt x="571881" y="0"/>
                  </a:cubicBezTo>
                  <a:cubicBezTo>
                    <a:pt x="743632" y="-43097"/>
                    <a:pt x="936751" y="6621"/>
                    <a:pt x="1052336" y="0"/>
                  </a:cubicBezTo>
                  <a:cubicBezTo>
                    <a:pt x="1167921" y="-6621"/>
                    <a:pt x="1308983" y="37101"/>
                    <a:pt x="1493685" y="0"/>
                  </a:cubicBezTo>
                  <a:cubicBezTo>
                    <a:pt x="1678387" y="-37101"/>
                    <a:pt x="1872321" y="27285"/>
                    <a:pt x="2091461" y="0"/>
                  </a:cubicBezTo>
                  <a:cubicBezTo>
                    <a:pt x="2310601" y="-27285"/>
                    <a:pt x="2390927" y="21654"/>
                    <a:pt x="2571917" y="0"/>
                  </a:cubicBezTo>
                  <a:cubicBezTo>
                    <a:pt x="2752907" y="-21654"/>
                    <a:pt x="2897313" y="15923"/>
                    <a:pt x="3208800" y="0"/>
                  </a:cubicBezTo>
                  <a:cubicBezTo>
                    <a:pt x="3520287" y="-15923"/>
                    <a:pt x="3706331" y="29304"/>
                    <a:pt x="4002110" y="0"/>
                  </a:cubicBezTo>
                  <a:cubicBezTo>
                    <a:pt x="4052877" y="-6824"/>
                    <a:pt x="4091500" y="33825"/>
                    <a:pt x="4093535" y="91425"/>
                  </a:cubicBezTo>
                  <a:cubicBezTo>
                    <a:pt x="4134959" y="230573"/>
                    <a:pt x="4088619" y="299825"/>
                    <a:pt x="4093535" y="457114"/>
                  </a:cubicBezTo>
                  <a:cubicBezTo>
                    <a:pt x="4099436" y="497404"/>
                    <a:pt x="4047077" y="539296"/>
                    <a:pt x="4002110" y="548539"/>
                  </a:cubicBezTo>
                  <a:cubicBezTo>
                    <a:pt x="3690778" y="571403"/>
                    <a:pt x="3568516" y="503352"/>
                    <a:pt x="3365227" y="548539"/>
                  </a:cubicBezTo>
                  <a:cubicBezTo>
                    <a:pt x="3161938" y="593726"/>
                    <a:pt x="3037645" y="534082"/>
                    <a:pt x="2884771" y="548539"/>
                  </a:cubicBezTo>
                  <a:cubicBezTo>
                    <a:pt x="2731897" y="562996"/>
                    <a:pt x="2444842" y="548443"/>
                    <a:pt x="2326102" y="548539"/>
                  </a:cubicBezTo>
                  <a:cubicBezTo>
                    <a:pt x="2207362" y="548635"/>
                    <a:pt x="1934139" y="545023"/>
                    <a:pt x="1728326" y="548539"/>
                  </a:cubicBezTo>
                  <a:cubicBezTo>
                    <a:pt x="1522513" y="552055"/>
                    <a:pt x="1298473" y="499623"/>
                    <a:pt x="1130550" y="548539"/>
                  </a:cubicBezTo>
                  <a:cubicBezTo>
                    <a:pt x="962627" y="597455"/>
                    <a:pt x="757550" y="494209"/>
                    <a:pt x="571881" y="548539"/>
                  </a:cubicBezTo>
                  <a:cubicBezTo>
                    <a:pt x="386212" y="602869"/>
                    <a:pt x="217907" y="503395"/>
                    <a:pt x="91425" y="548539"/>
                  </a:cubicBezTo>
                  <a:cubicBezTo>
                    <a:pt x="39636" y="551032"/>
                    <a:pt x="606" y="510086"/>
                    <a:pt x="0" y="457114"/>
                  </a:cubicBezTo>
                  <a:cubicBezTo>
                    <a:pt x="-16253" y="292378"/>
                    <a:pt x="32059" y="247200"/>
                    <a:pt x="0" y="91425"/>
                  </a:cubicBezTo>
                  <a:close/>
                </a:path>
              </a:pathLst>
            </a:custGeom>
            <a:noFill/>
            <a:ln w="28575">
              <a:solidFill>
                <a:srgbClr val="FF0000"/>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6600"/>
                  </a:solidFill>
                </a:rPr>
                <a:t>Thuyết minh về chiếc xe đạp</a:t>
              </a:r>
            </a:p>
          </p:txBody>
        </p:sp>
      </p:grpSp>
      <p:sp>
        <p:nvSpPr>
          <p:cNvPr id="15" name="Hình chữ nhật: Góc Tròn 14">
            <a:extLst>
              <a:ext uri="{FF2B5EF4-FFF2-40B4-BE49-F238E27FC236}">
                <a16:creationId xmlns:a16="http://schemas.microsoft.com/office/drawing/2014/main" id="{F426DF94-25D2-473A-9373-3122FB0EE023}"/>
              </a:ext>
            </a:extLst>
          </p:cNvPr>
          <p:cNvSpPr/>
          <p:nvPr/>
        </p:nvSpPr>
        <p:spPr>
          <a:xfrm>
            <a:off x="10366744" y="1977665"/>
            <a:ext cx="1825256" cy="694660"/>
          </a:xfrm>
          <a:custGeom>
            <a:avLst/>
            <a:gdLst>
              <a:gd name="connsiteX0" fmla="*/ 0 w 1825256"/>
              <a:gd name="connsiteY0" fmla="*/ 115779 h 694660"/>
              <a:gd name="connsiteX1" fmla="*/ 115779 w 1825256"/>
              <a:gd name="connsiteY1" fmla="*/ 0 h 694660"/>
              <a:gd name="connsiteX2" fmla="*/ 615138 w 1825256"/>
              <a:gd name="connsiteY2" fmla="*/ 0 h 694660"/>
              <a:gd name="connsiteX3" fmla="*/ 1114496 w 1825256"/>
              <a:gd name="connsiteY3" fmla="*/ 0 h 694660"/>
              <a:gd name="connsiteX4" fmla="*/ 1709477 w 1825256"/>
              <a:gd name="connsiteY4" fmla="*/ 0 h 694660"/>
              <a:gd name="connsiteX5" fmla="*/ 1825256 w 1825256"/>
              <a:gd name="connsiteY5" fmla="*/ 115779 h 694660"/>
              <a:gd name="connsiteX6" fmla="*/ 1825256 w 1825256"/>
              <a:gd name="connsiteY6" fmla="*/ 578881 h 694660"/>
              <a:gd name="connsiteX7" fmla="*/ 1709477 w 1825256"/>
              <a:gd name="connsiteY7" fmla="*/ 694660 h 694660"/>
              <a:gd name="connsiteX8" fmla="*/ 1178244 w 1825256"/>
              <a:gd name="connsiteY8" fmla="*/ 694660 h 694660"/>
              <a:gd name="connsiteX9" fmla="*/ 694823 w 1825256"/>
              <a:gd name="connsiteY9" fmla="*/ 694660 h 694660"/>
              <a:gd name="connsiteX10" fmla="*/ 115779 w 1825256"/>
              <a:gd name="connsiteY10" fmla="*/ 694660 h 694660"/>
              <a:gd name="connsiteX11" fmla="*/ 0 w 1825256"/>
              <a:gd name="connsiteY11" fmla="*/ 578881 h 694660"/>
              <a:gd name="connsiteX12" fmla="*/ 0 w 1825256"/>
              <a:gd name="connsiteY12" fmla="*/ 115779 h 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256" h="694660" extrusionOk="0">
                <a:moveTo>
                  <a:pt x="0" y="115779"/>
                </a:moveTo>
                <a:cubicBezTo>
                  <a:pt x="-642" y="54908"/>
                  <a:pt x="67495" y="2736"/>
                  <a:pt x="115779" y="0"/>
                </a:cubicBezTo>
                <a:cubicBezTo>
                  <a:pt x="257118" y="-18213"/>
                  <a:pt x="465945" y="43938"/>
                  <a:pt x="615138" y="0"/>
                </a:cubicBezTo>
                <a:cubicBezTo>
                  <a:pt x="764331" y="-43938"/>
                  <a:pt x="867960" y="29831"/>
                  <a:pt x="1114496" y="0"/>
                </a:cubicBezTo>
                <a:cubicBezTo>
                  <a:pt x="1361032" y="-29831"/>
                  <a:pt x="1545463" y="20210"/>
                  <a:pt x="1709477" y="0"/>
                </a:cubicBezTo>
                <a:cubicBezTo>
                  <a:pt x="1755422" y="4039"/>
                  <a:pt x="1839323" y="61373"/>
                  <a:pt x="1825256" y="115779"/>
                </a:cubicBezTo>
                <a:cubicBezTo>
                  <a:pt x="1869813" y="220106"/>
                  <a:pt x="1773834" y="431619"/>
                  <a:pt x="1825256" y="578881"/>
                </a:cubicBezTo>
                <a:cubicBezTo>
                  <a:pt x="1829276" y="645978"/>
                  <a:pt x="1768702" y="687282"/>
                  <a:pt x="1709477" y="694660"/>
                </a:cubicBezTo>
                <a:cubicBezTo>
                  <a:pt x="1509715" y="714553"/>
                  <a:pt x="1427746" y="634366"/>
                  <a:pt x="1178244" y="694660"/>
                </a:cubicBezTo>
                <a:cubicBezTo>
                  <a:pt x="928742" y="754954"/>
                  <a:pt x="806987" y="672836"/>
                  <a:pt x="694823" y="694660"/>
                </a:cubicBezTo>
                <a:cubicBezTo>
                  <a:pt x="582659" y="716484"/>
                  <a:pt x="305589" y="664197"/>
                  <a:pt x="115779" y="694660"/>
                </a:cubicBezTo>
                <a:cubicBezTo>
                  <a:pt x="39337" y="687320"/>
                  <a:pt x="-4362" y="653151"/>
                  <a:pt x="0" y="578881"/>
                </a:cubicBezTo>
                <a:cubicBezTo>
                  <a:pt x="-30799" y="462412"/>
                  <a:pt x="52937" y="223862"/>
                  <a:pt x="0" y="115779"/>
                </a:cubicBezTo>
                <a:close/>
              </a:path>
            </a:pathLst>
          </a:custGeom>
          <a:noFill/>
          <a:ln w="28575">
            <a:solidFill>
              <a:srgbClr val="FF0000"/>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6600"/>
                </a:solidFill>
              </a:rPr>
              <a:t>Giới thiệu = PP nêu ĐN, GT</a:t>
            </a:r>
          </a:p>
        </p:txBody>
      </p:sp>
      <p:sp>
        <p:nvSpPr>
          <p:cNvPr id="17" name="Hình chữ nhật: Góc Tròn 16">
            <a:extLst>
              <a:ext uri="{FF2B5EF4-FFF2-40B4-BE49-F238E27FC236}">
                <a16:creationId xmlns:a16="http://schemas.microsoft.com/office/drawing/2014/main" id="{648EBC49-A017-4B8D-8CF0-EDFC9FFDBFEC}"/>
              </a:ext>
            </a:extLst>
          </p:cNvPr>
          <p:cNvSpPr/>
          <p:nvPr/>
        </p:nvSpPr>
        <p:spPr>
          <a:xfrm>
            <a:off x="10366744" y="2906241"/>
            <a:ext cx="1825256" cy="2185135"/>
          </a:xfrm>
          <a:custGeom>
            <a:avLst/>
            <a:gdLst>
              <a:gd name="connsiteX0" fmla="*/ 0 w 1825256"/>
              <a:gd name="connsiteY0" fmla="*/ 304215 h 2185135"/>
              <a:gd name="connsiteX1" fmla="*/ 304215 w 1825256"/>
              <a:gd name="connsiteY1" fmla="*/ 0 h 2185135"/>
              <a:gd name="connsiteX2" fmla="*/ 685487 w 1825256"/>
              <a:gd name="connsiteY2" fmla="*/ 0 h 2185135"/>
              <a:gd name="connsiteX3" fmla="*/ 1066759 w 1825256"/>
              <a:gd name="connsiteY3" fmla="*/ 0 h 2185135"/>
              <a:gd name="connsiteX4" fmla="*/ 1521041 w 1825256"/>
              <a:gd name="connsiteY4" fmla="*/ 0 h 2185135"/>
              <a:gd name="connsiteX5" fmla="*/ 1825256 w 1825256"/>
              <a:gd name="connsiteY5" fmla="*/ 304215 h 2185135"/>
              <a:gd name="connsiteX6" fmla="*/ 1825256 w 1825256"/>
              <a:gd name="connsiteY6" fmla="*/ 861317 h 2185135"/>
              <a:gd name="connsiteX7" fmla="*/ 1825256 w 1825256"/>
              <a:gd name="connsiteY7" fmla="*/ 1386886 h 2185135"/>
              <a:gd name="connsiteX8" fmla="*/ 1825256 w 1825256"/>
              <a:gd name="connsiteY8" fmla="*/ 1880920 h 2185135"/>
              <a:gd name="connsiteX9" fmla="*/ 1521041 w 1825256"/>
              <a:gd name="connsiteY9" fmla="*/ 2185135 h 2185135"/>
              <a:gd name="connsiteX10" fmla="*/ 1091096 w 1825256"/>
              <a:gd name="connsiteY10" fmla="*/ 2185135 h 2185135"/>
              <a:gd name="connsiteX11" fmla="*/ 709824 w 1825256"/>
              <a:gd name="connsiteY11" fmla="*/ 2185135 h 2185135"/>
              <a:gd name="connsiteX12" fmla="*/ 304215 w 1825256"/>
              <a:gd name="connsiteY12" fmla="*/ 2185135 h 2185135"/>
              <a:gd name="connsiteX13" fmla="*/ 0 w 1825256"/>
              <a:gd name="connsiteY13" fmla="*/ 1880920 h 2185135"/>
              <a:gd name="connsiteX14" fmla="*/ 0 w 1825256"/>
              <a:gd name="connsiteY14" fmla="*/ 1339585 h 2185135"/>
              <a:gd name="connsiteX15" fmla="*/ 0 w 1825256"/>
              <a:gd name="connsiteY15" fmla="*/ 798249 h 2185135"/>
              <a:gd name="connsiteX16" fmla="*/ 0 w 1825256"/>
              <a:gd name="connsiteY16" fmla="*/ 304215 h 218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5256" h="2185135" extrusionOk="0">
                <a:moveTo>
                  <a:pt x="0" y="304215"/>
                </a:moveTo>
                <a:cubicBezTo>
                  <a:pt x="-8019" y="174561"/>
                  <a:pt x="168761" y="5689"/>
                  <a:pt x="304215" y="0"/>
                </a:cubicBezTo>
                <a:cubicBezTo>
                  <a:pt x="439595" y="-22297"/>
                  <a:pt x="590612" y="17134"/>
                  <a:pt x="685487" y="0"/>
                </a:cubicBezTo>
                <a:cubicBezTo>
                  <a:pt x="780362" y="-17134"/>
                  <a:pt x="954022" y="38723"/>
                  <a:pt x="1066759" y="0"/>
                </a:cubicBezTo>
                <a:cubicBezTo>
                  <a:pt x="1179496" y="-38723"/>
                  <a:pt x="1294223" y="45056"/>
                  <a:pt x="1521041" y="0"/>
                </a:cubicBezTo>
                <a:cubicBezTo>
                  <a:pt x="1680293" y="1966"/>
                  <a:pt x="1843378" y="148488"/>
                  <a:pt x="1825256" y="304215"/>
                </a:cubicBezTo>
                <a:cubicBezTo>
                  <a:pt x="1880281" y="516383"/>
                  <a:pt x="1799599" y="587567"/>
                  <a:pt x="1825256" y="861317"/>
                </a:cubicBezTo>
                <a:cubicBezTo>
                  <a:pt x="1850913" y="1135067"/>
                  <a:pt x="1775396" y="1198995"/>
                  <a:pt x="1825256" y="1386886"/>
                </a:cubicBezTo>
                <a:cubicBezTo>
                  <a:pt x="1875116" y="1574777"/>
                  <a:pt x="1794157" y="1764158"/>
                  <a:pt x="1825256" y="1880920"/>
                </a:cubicBezTo>
                <a:cubicBezTo>
                  <a:pt x="1834204" y="2022706"/>
                  <a:pt x="1682510" y="2173522"/>
                  <a:pt x="1521041" y="2185135"/>
                </a:cubicBezTo>
                <a:cubicBezTo>
                  <a:pt x="1368450" y="2222446"/>
                  <a:pt x="1287178" y="2152658"/>
                  <a:pt x="1091096" y="2185135"/>
                </a:cubicBezTo>
                <a:cubicBezTo>
                  <a:pt x="895014" y="2217612"/>
                  <a:pt x="792645" y="2155225"/>
                  <a:pt x="709824" y="2185135"/>
                </a:cubicBezTo>
                <a:cubicBezTo>
                  <a:pt x="627003" y="2215045"/>
                  <a:pt x="426510" y="2164881"/>
                  <a:pt x="304215" y="2185135"/>
                </a:cubicBezTo>
                <a:cubicBezTo>
                  <a:pt x="109724" y="2170001"/>
                  <a:pt x="48620" y="2046281"/>
                  <a:pt x="0" y="1880920"/>
                </a:cubicBezTo>
                <a:cubicBezTo>
                  <a:pt x="-35583" y="1662605"/>
                  <a:pt x="6748" y="1587606"/>
                  <a:pt x="0" y="1339585"/>
                </a:cubicBezTo>
                <a:cubicBezTo>
                  <a:pt x="-6748" y="1091564"/>
                  <a:pt x="15860" y="1006124"/>
                  <a:pt x="0" y="798249"/>
                </a:cubicBezTo>
                <a:cubicBezTo>
                  <a:pt x="-15860" y="590374"/>
                  <a:pt x="21583" y="466020"/>
                  <a:pt x="0" y="304215"/>
                </a:cubicBezTo>
                <a:close/>
              </a:path>
            </a:pathLst>
          </a:custGeom>
          <a:noFill/>
          <a:ln w="28575">
            <a:solidFill>
              <a:srgbClr val="FF0000"/>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6600"/>
                </a:solidFill>
              </a:rPr>
              <a:t>Phân loại, phân tích cấu tạo và phương thức hoạt động của các bộ phận trong xe đạp</a:t>
            </a:r>
          </a:p>
        </p:txBody>
      </p:sp>
      <p:cxnSp>
        <p:nvCxnSpPr>
          <p:cNvPr id="9" name="Đường nối Thẳng 8">
            <a:extLst>
              <a:ext uri="{FF2B5EF4-FFF2-40B4-BE49-F238E27FC236}">
                <a16:creationId xmlns:a16="http://schemas.microsoft.com/office/drawing/2014/main" id="{A763C953-9591-4C64-8F7E-A4EED91B4F94}"/>
              </a:ext>
            </a:extLst>
          </p:cNvPr>
          <p:cNvCxnSpPr/>
          <p:nvPr/>
        </p:nvCxnSpPr>
        <p:spPr>
          <a:xfrm>
            <a:off x="6911163" y="3200409"/>
            <a:ext cx="33386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F63D1D8B-6982-4065-B538-DFDADC81BAD3}"/>
              </a:ext>
            </a:extLst>
          </p:cNvPr>
          <p:cNvCxnSpPr>
            <a:cxnSpLocks/>
          </p:cNvCxnSpPr>
          <p:nvPr/>
        </p:nvCxnSpPr>
        <p:spPr>
          <a:xfrm>
            <a:off x="184298" y="3629256"/>
            <a:ext cx="51532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2FCDF607-780F-4B1C-9DF5-61BEDC696901}"/>
              </a:ext>
            </a:extLst>
          </p:cNvPr>
          <p:cNvCxnSpPr>
            <a:cxnSpLocks/>
          </p:cNvCxnSpPr>
          <p:nvPr/>
        </p:nvCxnSpPr>
        <p:spPr>
          <a:xfrm>
            <a:off x="5511209" y="3629256"/>
            <a:ext cx="2697126" cy="0"/>
          </a:xfrm>
          <a:prstGeom prst="line">
            <a:avLst/>
          </a:prstGeom>
          <a:ln w="5715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nvGrpSpPr>
          <p:cNvPr id="31" name="Nhóm 30">
            <a:extLst>
              <a:ext uri="{FF2B5EF4-FFF2-40B4-BE49-F238E27FC236}">
                <a16:creationId xmlns:a16="http://schemas.microsoft.com/office/drawing/2014/main" id="{444AA892-6E73-4181-A471-E023EF00F688}"/>
              </a:ext>
            </a:extLst>
          </p:cNvPr>
          <p:cNvGrpSpPr/>
          <p:nvPr/>
        </p:nvGrpSpPr>
        <p:grpSpPr>
          <a:xfrm>
            <a:off x="102259" y="97870"/>
            <a:ext cx="4912249" cy="1118529"/>
            <a:chOff x="102259" y="97870"/>
            <a:chExt cx="4912249" cy="1118529"/>
          </a:xfrm>
        </p:grpSpPr>
        <p:sp>
          <p:nvSpPr>
            <p:cNvPr id="22" name="Hình tự do: Hình 21">
              <a:extLst>
                <a:ext uri="{FF2B5EF4-FFF2-40B4-BE49-F238E27FC236}">
                  <a16:creationId xmlns:a16="http://schemas.microsoft.com/office/drawing/2014/main" id="{3B322444-B415-4D60-8BF4-99C57C1718BF}"/>
                </a:ext>
              </a:extLst>
            </p:cNvPr>
            <p:cNvSpPr/>
            <p:nvPr/>
          </p:nvSpPr>
          <p:spPr>
            <a:xfrm flipH="1">
              <a:off x="4181109" y="331588"/>
              <a:ext cx="833399" cy="884811"/>
            </a:xfrm>
            <a:custGeom>
              <a:avLst/>
              <a:gdLst>
                <a:gd name="connsiteX0" fmla="*/ 14692 w 833399"/>
                <a:gd name="connsiteY0" fmla="*/ 816824 h 816824"/>
                <a:gd name="connsiteX1" fmla="*/ 110385 w 833399"/>
                <a:gd name="connsiteY1" fmla="*/ 115075 h 816824"/>
                <a:gd name="connsiteX2" fmla="*/ 833399 w 833399"/>
                <a:gd name="connsiteY2" fmla="*/ 8750 h 816824"/>
              </a:gdLst>
              <a:ahLst/>
              <a:cxnLst>
                <a:cxn ang="0">
                  <a:pos x="connsiteX0" y="connsiteY0"/>
                </a:cxn>
                <a:cxn ang="0">
                  <a:pos x="connsiteX1" y="connsiteY1"/>
                </a:cxn>
                <a:cxn ang="0">
                  <a:pos x="connsiteX2" y="connsiteY2"/>
                </a:cxn>
              </a:cxnLst>
              <a:rect l="l" t="t" r="r" b="b"/>
              <a:pathLst>
                <a:path w="833399" h="816824">
                  <a:moveTo>
                    <a:pt x="14692" y="816824"/>
                  </a:moveTo>
                  <a:cubicBezTo>
                    <a:pt x="-5687" y="533289"/>
                    <a:pt x="-26066" y="249754"/>
                    <a:pt x="110385" y="115075"/>
                  </a:cubicBezTo>
                  <a:cubicBezTo>
                    <a:pt x="246836" y="-19604"/>
                    <a:pt x="540117" y="-5427"/>
                    <a:pt x="833399" y="8750"/>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òn 22">
              <a:extLst>
                <a:ext uri="{FF2B5EF4-FFF2-40B4-BE49-F238E27FC236}">
                  <a16:creationId xmlns:a16="http://schemas.microsoft.com/office/drawing/2014/main" id="{94F963E3-2D6E-4D7D-BB4D-FDFDED9C7792}"/>
                </a:ext>
              </a:extLst>
            </p:cNvPr>
            <p:cNvSpPr/>
            <p:nvPr/>
          </p:nvSpPr>
          <p:spPr>
            <a:xfrm>
              <a:off x="102259" y="97870"/>
              <a:ext cx="4093535" cy="548539"/>
            </a:xfrm>
            <a:custGeom>
              <a:avLst/>
              <a:gdLst>
                <a:gd name="connsiteX0" fmla="*/ 0 w 4093535"/>
                <a:gd name="connsiteY0" fmla="*/ 91425 h 548539"/>
                <a:gd name="connsiteX1" fmla="*/ 91425 w 4093535"/>
                <a:gd name="connsiteY1" fmla="*/ 0 h 548539"/>
                <a:gd name="connsiteX2" fmla="*/ 571881 w 4093535"/>
                <a:gd name="connsiteY2" fmla="*/ 0 h 548539"/>
                <a:gd name="connsiteX3" fmla="*/ 1052336 w 4093535"/>
                <a:gd name="connsiteY3" fmla="*/ 0 h 548539"/>
                <a:gd name="connsiteX4" fmla="*/ 1493685 w 4093535"/>
                <a:gd name="connsiteY4" fmla="*/ 0 h 548539"/>
                <a:gd name="connsiteX5" fmla="*/ 2091461 w 4093535"/>
                <a:gd name="connsiteY5" fmla="*/ 0 h 548539"/>
                <a:gd name="connsiteX6" fmla="*/ 2571917 w 4093535"/>
                <a:gd name="connsiteY6" fmla="*/ 0 h 548539"/>
                <a:gd name="connsiteX7" fmla="*/ 3208800 w 4093535"/>
                <a:gd name="connsiteY7" fmla="*/ 0 h 548539"/>
                <a:gd name="connsiteX8" fmla="*/ 4002110 w 4093535"/>
                <a:gd name="connsiteY8" fmla="*/ 0 h 548539"/>
                <a:gd name="connsiteX9" fmla="*/ 4093535 w 4093535"/>
                <a:gd name="connsiteY9" fmla="*/ 91425 h 548539"/>
                <a:gd name="connsiteX10" fmla="*/ 4093535 w 4093535"/>
                <a:gd name="connsiteY10" fmla="*/ 457114 h 548539"/>
                <a:gd name="connsiteX11" fmla="*/ 4002110 w 4093535"/>
                <a:gd name="connsiteY11" fmla="*/ 548539 h 548539"/>
                <a:gd name="connsiteX12" fmla="*/ 3365227 w 4093535"/>
                <a:gd name="connsiteY12" fmla="*/ 548539 h 548539"/>
                <a:gd name="connsiteX13" fmla="*/ 2884771 w 4093535"/>
                <a:gd name="connsiteY13" fmla="*/ 548539 h 548539"/>
                <a:gd name="connsiteX14" fmla="*/ 2326102 w 4093535"/>
                <a:gd name="connsiteY14" fmla="*/ 548539 h 548539"/>
                <a:gd name="connsiteX15" fmla="*/ 1728326 w 4093535"/>
                <a:gd name="connsiteY15" fmla="*/ 548539 h 548539"/>
                <a:gd name="connsiteX16" fmla="*/ 1130550 w 4093535"/>
                <a:gd name="connsiteY16" fmla="*/ 548539 h 548539"/>
                <a:gd name="connsiteX17" fmla="*/ 571881 w 4093535"/>
                <a:gd name="connsiteY17" fmla="*/ 548539 h 548539"/>
                <a:gd name="connsiteX18" fmla="*/ 91425 w 4093535"/>
                <a:gd name="connsiteY18" fmla="*/ 548539 h 548539"/>
                <a:gd name="connsiteX19" fmla="*/ 0 w 4093535"/>
                <a:gd name="connsiteY19" fmla="*/ 457114 h 548539"/>
                <a:gd name="connsiteX20" fmla="*/ 0 w 4093535"/>
                <a:gd name="connsiteY20" fmla="*/ 91425 h 54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3535" h="548539" extrusionOk="0">
                  <a:moveTo>
                    <a:pt x="0" y="91425"/>
                  </a:moveTo>
                  <a:cubicBezTo>
                    <a:pt x="-1108" y="46232"/>
                    <a:pt x="42730" y="314"/>
                    <a:pt x="91425" y="0"/>
                  </a:cubicBezTo>
                  <a:cubicBezTo>
                    <a:pt x="290635" y="-38838"/>
                    <a:pt x="400130" y="43097"/>
                    <a:pt x="571881" y="0"/>
                  </a:cubicBezTo>
                  <a:cubicBezTo>
                    <a:pt x="743632" y="-43097"/>
                    <a:pt x="936751" y="6621"/>
                    <a:pt x="1052336" y="0"/>
                  </a:cubicBezTo>
                  <a:cubicBezTo>
                    <a:pt x="1167921" y="-6621"/>
                    <a:pt x="1308983" y="37101"/>
                    <a:pt x="1493685" y="0"/>
                  </a:cubicBezTo>
                  <a:cubicBezTo>
                    <a:pt x="1678387" y="-37101"/>
                    <a:pt x="1872321" y="27285"/>
                    <a:pt x="2091461" y="0"/>
                  </a:cubicBezTo>
                  <a:cubicBezTo>
                    <a:pt x="2310601" y="-27285"/>
                    <a:pt x="2390927" y="21654"/>
                    <a:pt x="2571917" y="0"/>
                  </a:cubicBezTo>
                  <a:cubicBezTo>
                    <a:pt x="2752907" y="-21654"/>
                    <a:pt x="2897313" y="15923"/>
                    <a:pt x="3208800" y="0"/>
                  </a:cubicBezTo>
                  <a:cubicBezTo>
                    <a:pt x="3520287" y="-15923"/>
                    <a:pt x="3706331" y="29304"/>
                    <a:pt x="4002110" y="0"/>
                  </a:cubicBezTo>
                  <a:cubicBezTo>
                    <a:pt x="4052877" y="-6824"/>
                    <a:pt x="4091500" y="33825"/>
                    <a:pt x="4093535" y="91425"/>
                  </a:cubicBezTo>
                  <a:cubicBezTo>
                    <a:pt x="4134959" y="230573"/>
                    <a:pt x="4088619" y="299825"/>
                    <a:pt x="4093535" y="457114"/>
                  </a:cubicBezTo>
                  <a:cubicBezTo>
                    <a:pt x="4099436" y="497404"/>
                    <a:pt x="4047077" y="539296"/>
                    <a:pt x="4002110" y="548539"/>
                  </a:cubicBezTo>
                  <a:cubicBezTo>
                    <a:pt x="3690778" y="571403"/>
                    <a:pt x="3568516" y="503352"/>
                    <a:pt x="3365227" y="548539"/>
                  </a:cubicBezTo>
                  <a:cubicBezTo>
                    <a:pt x="3161938" y="593726"/>
                    <a:pt x="3037645" y="534082"/>
                    <a:pt x="2884771" y="548539"/>
                  </a:cubicBezTo>
                  <a:cubicBezTo>
                    <a:pt x="2731897" y="562996"/>
                    <a:pt x="2444842" y="548443"/>
                    <a:pt x="2326102" y="548539"/>
                  </a:cubicBezTo>
                  <a:cubicBezTo>
                    <a:pt x="2207362" y="548635"/>
                    <a:pt x="1934139" y="545023"/>
                    <a:pt x="1728326" y="548539"/>
                  </a:cubicBezTo>
                  <a:cubicBezTo>
                    <a:pt x="1522513" y="552055"/>
                    <a:pt x="1298473" y="499623"/>
                    <a:pt x="1130550" y="548539"/>
                  </a:cubicBezTo>
                  <a:cubicBezTo>
                    <a:pt x="962627" y="597455"/>
                    <a:pt x="757550" y="494209"/>
                    <a:pt x="571881" y="548539"/>
                  </a:cubicBezTo>
                  <a:cubicBezTo>
                    <a:pt x="386212" y="602869"/>
                    <a:pt x="217907" y="503395"/>
                    <a:pt x="91425" y="548539"/>
                  </a:cubicBezTo>
                  <a:cubicBezTo>
                    <a:pt x="39636" y="551032"/>
                    <a:pt x="606" y="510086"/>
                    <a:pt x="0" y="457114"/>
                  </a:cubicBezTo>
                  <a:cubicBezTo>
                    <a:pt x="-16253" y="292378"/>
                    <a:pt x="32059" y="247200"/>
                    <a:pt x="0" y="91425"/>
                  </a:cubicBezTo>
                  <a:close/>
                </a:path>
              </a:pathLst>
            </a:custGeom>
            <a:noFill/>
            <a:ln w="28575">
              <a:solidFill>
                <a:srgbClr val="FF0000"/>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6600"/>
                  </a:solidFill>
                </a:rPr>
                <a:t>PP nêu ĐN, GT, PT, PL, SL,…</a:t>
              </a:r>
            </a:p>
          </p:txBody>
        </p:sp>
      </p:grpSp>
      <p:grpSp>
        <p:nvGrpSpPr>
          <p:cNvPr id="29" name="Nhóm 28">
            <a:extLst>
              <a:ext uri="{FF2B5EF4-FFF2-40B4-BE49-F238E27FC236}">
                <a16:creationId xmlns:a16="http://schemas.microsoft.com/office/drawing/2014/main" id="{F1D985E2-4BDA-46F7-BC9A-40026E90F124}"/>
              </a:ext>
            </a:extLst>
          </p:cNvPr>
          <p:cNvGrpSpPr/>
          <p:nvPr/>
        </p:nvGrpSpPr>
        <p:grpSpPr>
          <a:xfrm>
            <a:off x="539458" y="839976"/>
            <a:ext cx="4478964" cy="548539"/>
            <a:chOff x="539458" y="839976"/>
            <a:chExt cx="4478964" cy="548539"/>
          </a:xfrm>
        </p:grpSpPr>
        <p:sp>
          <p:nvSpPr>
            <p:cNvPr id="27" name="Hình chữ nhật: Góc Tròn 26">
              <a:extLst>
                <a:ext uri="{FF2B5EF4-FFF2-40B4-BE49-F238E27FC236}">
                  <a16:creationId xmlns:a16="http://schemas.microsoft.com/office/drawing/2014/main" id="{E8FCD836-40BF-4BFF-936A-D8A85305B9EB}"/>
                </a:ext>
              </a:extLst>
            </p:cNvPr>
            <p:cNvSpPr/>
            <p:nvPr/>
          </p:nvSpPr>
          <p:spPr>
            <a:xfrm>
              <a:off x="539458" y="839976"/>
              <a:ext cx="3359888" cy="548539"/>
            </a:xfrm>
            <a:custGeom>
              <a:avLst/>
              <a:gdLst>
                <a:gd name="connsiteX0" fmla="*/ 0 w 3359888"/>
                <a:gd name="connsiteY0" fmla="*/ 91425 h 548539"/>
                <a:gd name="connsiteX1" fmla="*/ 91425 w 3359888"/>
                <a:gd name="connsiteY1" fmla="*/ 0 h 548539"/>
                <a:gd name="connsiteX2" fmla="*/ 557391 w 3359888"/>
                <a:gd name="connsiteY2" fmla="*/ 0 h 548539"/>
                <a:gd name="connsiteX3" fmla="*/ 1023356 w 3359888"/>
                <a:gd name="connsiteY3" fmla="*/ 0 h 548539"/>
                <a:gd name="connsiteX4" fmla="*/ 1457551 w 3359888"/>
                <a:gd name="connsiteY4" fmla="*/ 0 h 548539"/>
                <a:gd name="connsiteX5" fmla="*/ 2018828 w 3359888"/>
                <a:gd name="connsiteY5" fmla="*/ 0 h 548539"/>
                <a:gd name="connsiteX6" fmla="*/ 2484794 w 3359888"/>
                <a:gd name="connsiteY6" fmla="*/ 0 h 548539"/>
                <a:gd name="connsiteX7" fmla="*/ 3268463 w 3359888"/>
                <a:gd name="connsiteY7" fmla="*/ 0 h 548539"/>
                <a:gd name="connsiteX8" fmla="*/ 3359888 w 3359888"/>
                <a:gd name="connsiteY8" fmla="*/ 91425 h 548539"/>
                <a:gd name="connsiteX9" fmla="*/ 3359888 w 3359888"/>
                <a:gd name="connsiteY9" fmla="*/ 457114 h 548539"/>
                <a:gd name="connsiteX10" fmla="*/ 3268463 w 3359888"/>
                <a:gd name="connsiteY10" fmla="*/ 548539 h 548539"/>
                <a:gd name="connsiteX11" fmla="*/ 2834268 w 3359888"/>
                <a:gd name="connsiteY11" fmla="*/ 548539 h 548539"/>
                <a:gd name="connsiteX12" fmla="*/ 2272991 w 3359888"/>
                <a:gd name="connsiteY12" fmla="*/ 548539 h 548539"/>
                <a:gd name="connsiteX13" fmla="*/ 1807026 w 3359888"/>
                <a:gd name="connsiteY13" fmla="*/ 548539 h 548539"/>
                <a:gd name="connsiteX14" fmla="*/ 1277519 w 3359888"/>
                <a:gd name="connsiteY14" fmla="*/ 548539 h 548539"/>
                <a:gd name="connsiteX15" fmla="*/ 716242 w 3359888"/>
                <a:gd name="connsiteY15" fmla="*/ 548539 h 548539"/>
                <a:gd name="connsiteX16" fmla="*/ 91425 w 3359888"/>
                <a:gd name="connsiteY16" fmla="*/ 548539 h 548539"/>
                <a:gd name="connsiteX17" fmla="*/ 0 w 3359888"/>
                <a:gd name="connsiteY17" fmla="*/ 457114 h 548539"/>
                <a:gd name="connsiteX18" fmla="*/ 0 w 3359888"/>
                <a:gd name="connsiteY18" fmla="*/ 91425 h 54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9888" h="548539" extrusionOk="0">
                  <a:moveTo>
                    <a:pt x="0" y="91425"/>
                  </a:moveTo>
                  <a:cubicBezTo>
                    <a:pt x="-1108" y="46232"/>
                    <a:pt x="42730" y="314"/>
                    <a:pt x="91425" y="0"/>
                  </a:cubicBezTo>
                  <a:cubicBezTo>
                    <a:pt x="196365" y="-46971"/>
                    <a:pt x="434246" y="4511"/>
                    <a:pt x="557391" y="0"/>
                  </a:cubicBezTo>
                  <a:cubicBezTo>
                    <a:pt x="680536" y="-4511"/>
                    <a:pt x="899365" y="43223"/>
                    <a:pt x="1023356" y="0"/>
                  </a:cubicBezTo>
                  <a:cubicBezTo>
                    <a:pt x="1147348" y="-43223"/>
                    <a:pt x="1261881" y="2707"/>
                    <a:pt x="1457551" y="0"/>
                  </a:cubicBezTo>
                  <a:cubicBezTo>
                    <a:pt x="1653221" y="-2707"/>
                    <a:pt x="1852087" y="49336"/>
                    <a:pt x="2018828" y="0"/>
                  </a:cubicBezTo>
                  <a:cubicBezTo>
                    <a:pt x="2185569" y="-49336"/>
                    <a:pt x="2349872" y="2651"/>
                    <a:pt x="2484794" y="0"/>
                  </a:cubicBezTo>
                  <a:cubicBezTo>
                    <a:pt x="2619716" y="-2651"/>
                    <a:pt x="2894257" y="76138"/>
                    <a:pt x="3268463" y="0"/>
                  </a:cubicBezTo>
                  <a:cubicBezTo>
                    <a:pt x="3330370" y="8956"/>
                    <a:pt x="3356571" y="35744"/>
                    <a:pt x="3359888" y="91425"/>
                  </a:cubicBezTo>
                  <a:cubicBezTo>
                    <a:pt x="3373816" y="198675"/>
                    <a:pt x="3326772" y="292600"/>
                    <a:pt x="3359888" y="457114"/>
                  </a:cubicBezTo>
                  <a:cubicBezTo>
                    <a:pt x="3357221" y="510601"/>
                    <a:pt x="3328913" y="559527"/>
                    <a:pt x="3268463" y="548539"/>
                  </a:cubicBezTo>
                  <a:cubicBezTo>
                    <a:pt x="3101207" y="568129"/>
                    <a:pt x="2922557" y="540011"/>
                    <a:pt x="2834268" y="548539"/>
                  </a:cubicBezTo>
                  <a:cubicBezTo>
                    <a:pt x="2745979" y="557067"/>
                    <a:pt x="2431300" y="493022"/>
                    <a:pt x="2272991" y="548539"/>
                  </a:cubicBezTo>
                  <a:cubicBezTo>
                    <a:pt x="2114682" y="604056"/>
                    <a:pt x="1980904" y="512076"/>
                    <a:pt x="1807026" y="548539"/>
                  </a:cubicBezTo>
                  <a:cubicBezTo>
                    <a:pt x="1633149" y="585002"/>
                    <a:pt x="1437719" y="510489"/>
                    <a:pt x="1277519" y="548539"/>
                  </a:cubicBezTo>
                  <a:cubicBezTo>
                    <a:pt x="1117319" y="586589"/>
                    <a:pt x="860099" y="496227"/>
                    <a:pt x="716242" y="548539"/>
                  </a:cubicBezTo>
                  <a:cubicBezTo>
                    <a:pt x="572385" y="600851"/>
                    <a:pt x="273536" y="482534"/>
                    <a:pt x="91425" y="548539"/>
                  </a:cubicBezTo>
                  <a:cubicBezTo>
                    <a:pt x="33835" y="544443"/>
                    <a:pt x="-293" y="511533"/>
                    <a:pt x="0" y="457114"/>
                  </a:cubicBezTo>
                  <a:cubicBezTo>
                    <a:pt x="-38482" y="285839"/>
                    <a:pt x="33127" y="260839"/>
                    <a:pt x="0" y="91425"/>
                  </a:cubicBezTo>
                  <a:close/>
                </a:path>
              </a:pathLst>
            </a:custGeom>
            <a:noFill/>
            <a:ln w="28575">
              <a:solidFill>
                <a:srgbClr val="FF0000"/>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6600"/>
                  </a:solidFill>
                </a:rPr>
                <a:t>Đọc sách, báo, internet</a:t>
              </a:r>
            </a:p>
          </p:txBody>
        </p:sp>
        <p:sp>
          <p:nvSpPr>
            <p:cNvPr id="28" name="Hình tự do: Hình 27">
              <a:extLst>
                <a:ext uri="{FF2B5EF4-FFF2-40B4-BE49-F238E27FC236}">
                  <a16:creationId xmlns:a16="http://schemas.microsoft.com/office/drawing/2014/main" id="{C380F3E2-3484-4D61-BDC2-FC360F534505}"/>
                </a:ext>
              </a:extLst>
            </p:cNvPr>
            <p:cNvSpPr/>
            <p:nvPr/>
          </p:nvSpPr>
          <p:spPr>
            <a:xfrm flipH="1">
              <a:off x="3895431" y="920678"/>
              <a:ext cx="1122991" cy="329680"/>
            </a:xfrm>
            <a:custGeom>
              <a:avLst/>
              <a:gdLst>
                <a:gd name="connsiteX0" fmla="*/ 14692 w 833399"/>
                <a:gd name="connsiteY0" fmla="*/ 816824 h 816824"/>
                <a:gd name="connsiteX1" fmla="*/ 110385 w 833399"/>
                <a:gd name="connsiteY1" fmla="*/ 115075 h 816824"/>
                <a:gd name="connsiteX2" fmla="*/ 833399 w 833399"/>
                <a:gd name="connsiteY2" fmla="*/ 8750 h 816824"/>
              </a:gdLst>
              <a:ahLst/>
              <a:cxnLst>
                <a:cxn ang="0">
                  <a:pos x="connsiteX0" y="connsiteY0"/>
                </a:cxn>
                <a:cxn ang="0">
                  <a:pos x="connsiteX1" y="connsiteY1"/>
                </a:cxn>
                <a:cxn ang="0">
                  <a:pos x="connsiteX2" y="connsiteY2"/>
                </a:cxn>
              </a:cxnLst>
              <a:rect l="l" t="t" r="r" b="b"/>
              <a:pathLst>
                <a:path w="833399" h="816824">
                  <a:moveTo>
                    <a:pt x="14692" y="816824"/>
                  </a:moveTo>
                  <a:cubicBezTo>
                    <a:pt x="-5687" y="533289"/>
                    <a:pt x="-26066" y="249754"/>
                    <a:pt x="110385" y="115075"/>
                  </a:cubicBezTo>
                  <a:cubicBezTo>
                    <a:pt x="246836" y="-19604"/>
                    <a:pt x="540117" y="-5427"/>
                    <a:pt x="833399" y="8750"/>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Hình Bầu dục 31">
            <a:extLst>
              <a:ext uri="{FF2B5EF4-FFF2-40B4-BE49-F238E27FC236}">
                <a16:creationId xmlns:a16="http://schemas.microsoft.com/office/drawing/2014/main" id="{6BE10FDD-0BF8-48C6-BA5D-72C2F80281D5}"/>
              </a:ext>
            </a:extLst>
          </p:cNvPr>
          <p:cNvSpPr/>
          <p:nvPr/>
        </p:nvSpPr>
        <p:spPr>
          <a:xfrm>
            <a:off x="5847907" y="6124352"/>
            <a:ext cx="1063256" cy="536593"/>
          </a:xfrm>
          <a:prstGeom prst="ellipse">
            <a:avLst/>
          </a:prstGeom>
          <a:noFill/>
          <a:ln w="28575">
            <a:solidFill>
              <a:srgbClr val="005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ình Bầu dục 32">
            <a:extLst>
              <a:ext uri="{FF2B5EF4-FFF2-40B4-BE49-F238E27FC236}">
                <a16:creationId xmlns:a16="http://schemas.microsoft.com/office/drawing/2014/main" id="{0355B051-AF5F-4013-8E76-F7A1741F96FF}"/>
              </a:ext>
            </a:extLst>
          </p:cNvPr>
          <p:cNvSpPr/>
          <p:nvPr/>
        </p:nvSpPr>
        <p:spPr>
          <a:xfrm>
            <a:off x="7575697" y="6113016"/>
            <a:ext cx="1063256" cy="536593"/>
          </a:xfrm>
          <a:prstGeom prst="ellipse">
            <a:avLst/>
          </a:prstGeom>
          <a:noFill/>
          <a:ln w="28575">
            <a:solidFill>
              <a:srgbClr val="005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ình Bầu dục 33">
            <a:extLst>
              <a:ext uri="{FF2B5EF4-FFF2-40B4-BE49-F238E27FC236}">
                <a16:creationId xmlns:a16="http://schemas.microsoft.com/office/drawing/2014/main" id="{04ED59E8-998C-43A7-BCD5-7C857FFC0CAD}"/>
              </a:ext>
            </a:extLst>
          </p:cNvPr>
          <p:cNvSpPr/>
          <p:nvPr/>
        </p:nvSpPr>
        <p:spPr>
          <a:xfrm>
            <a:off x="8771858" y="6113015"/>
            <a:ext cx="1477927" cy="536593"/>
          </a:xfrm>
          <a:prstGeom prst="ellipse">
            <a:avLst/>
          </a:prstGeom>
          <a:noFill/>
          <a:ln w="28575">
            <a:solidFill>
              <a:srgbClr val="0055F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ình chữ nhật: Góc Tròn 34">
            <a:extLst>
              <a:ext uri="{FF2B5EF4-FFF2-40B4-BE49-F238E27FC236}">
                <a16:creationId xmlns:a16="http://schemas.microsoft.com/office/drawing/2014/main" id="{DC4E4B04-E914-46CE-9A22-CF87A13C4E8A}"/>
              </a:ext>
            </a:extLst>
          </p:cNvPr>
          <p:cNvSpPr/>
          <p:nvPr/>
        </p:nvSpPr>
        <p:spPr>
          <a:xfrm>
            <a:off x="10540408" y="5954948"/>
            <a:ext cx="1477927" cy="694660"/>
          </a:xfrm>
          <a:custGeom>
            <a:avLst/>
            <a:gdLst>
              <a:gd name="connsiteX0" fmla="*/ 0 w 1477927"/>
              <a:gd name="connsiteY0" fmla="*/ 115779 h 694660"/>
              <a:gd name="connsiteX1" fmla="*/ 115779 w 1477927"/>
              <a:gd name="connsiteY1" fmla="*/ 0 h 694660"/>
              <a:gd name="connsiteX2" fmla="*/ 506308 w 1477927"/>
              <a:gd name="connsiteY2" fmla="*/ 0 h 694660"/>
              <a:gd name="connsiteX3" fmla="*/ 896837 w 1477927"/>
              <a:gd name="connsiteY3" fmla="*/ 0 h 694660"/>
              <a:gd name="connsiteX4" fmla="*/ 1362148 w 1477927"/>
              <a:gd name="connsiteY4" fmla="*/ 0 h 694660"/>
              <a:gd name="connsiteX5" fmla="*/ 1477927 w 1477927"/>
              <a:gd name="connsiteY5" fmla="*/ 115779 h 694660"/>
              <a:gd name="connsiteX6" fmla="*/ 1477927 w 1477927"/>
              <a:gd name="connsiteY6" fmla="*/ 578881 h 694660"/>
              <a:gd name="connsiteX7" fmla="*/ 1362148 w 1477927"/>
              <a:gd name="connsiteY7" fmla="*/ 694660 h 694660"/>
              <a:gd name="connsiteX8" fmla="*/ 946692 w 1477927"/>
              <a:gd name="connsiteY8" fmla="*/ 694660 h 694660"/>
              <a:gd name="connsiteX9" fmla="*/ 568626 w 1477927"/>
              <a:gd name="connsiteY9" fmla="*/ 694660 h 694660"/>
              <a:gd name="connsiteX10" fmla="*/ 115779 w 1477927"/>
              <a:gd name="connsiteY10" fmla="*/ 694660 h 694660"/>
              <a:gd name="connsiteX11" fmla="*/ 0 w 1477927"/>
              <a:gd name="connsiteY11" fmla="*/ 578881 h 694660"/>
              <a:gd name="connsiteX12" fmla="*/ 0 w 1477927"/>
              <a:gd name="connsiteY12" fmla="*/ 115779 h 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7927" h="694660" extrusionOk="0">
                <a:moveTo>
                  <a:pt x="0" y="115779"/>
                </a:moveTo>
                <a:cubicBezTo>
                  <a:pt x="-642" y="54908"/>
                  <a:pt x="67495" y="2736"/>
                  <a:pt x="115779" y="0"/>
                </a:cubicBezTo>
                <a:cubicBezTo>
                  <a:pt x="292619" y="-30413"/>
                  <a:pt x="329135" y="15120"/>
                  <a:pt x="506308" y="0"/>
                </a:cubicBezTo>
                <a:cubicBezTo>
                  <a:pt x="683481" y="-15120"/>
                  <a:pt x="806224" y="34523"/>
                  <a:pt x="896837" y="0"/>
                </a:cubicBezTo>
                <a:cubicBezTo>
                  <a:pt x="987450" y="-34523"/>
                  <a:pt x="1141535" y="794"/>
                  <a:pt x="1362148" y="0"/>
                </a:cubicBezTo>
                <a:cubicBezTo>
                  <a:pt x="1408093" y="4039"/>
                  <a:pt x="1491994" y="61373"/>
                  <a:pt x="1477927" y="115779"/>
                </a:cubicBezTo>
                <a:cubicBezTo>
                  <a:pt x="1522484" y="220106"/>
                  <a:pt x="1426505" y="431619"/>
                  <a:pt x="1477927" y="578881"/>
                </a:cubicBezTo>
                <a:cubicBezTo>
                  <a:pt x="1481947" y="645978"/>
                  <a:pt x="1421373" y="687282"/>
                  <a:pt x="1362148" y="694660"/>
                </a:cubicBezTo>
                <a:cubicBezTo>
                  <a:pt x="1200145" y="730361"/>
                  <a:pt x="1120461" y="647572"/>
                  <a:pt x="946692" y="694660"/>
                </a:cubicBezTo>
                <a:cubicBezTo>
                  <a:pt x="772923" y="741748"/>
                  <a:pt x="714428" y="649371"/>
                  <a:pt x="568626" y="694660"/>
                </a:cubicBezTo>
                <a:cubicBezTo>
                  <a:pt x="422824" y="739949"/>
                  <a:pt x="217148" y="656674"/>
                  <a:pt x="115779" y="694660"/>
                </a:cubicBezTo>
                <a:cubicBezTo>
                  <a:pt x="39337" y="687320"/>
                  <a:pt x="-4362" y="653151"/>
                  <a:pt x="0" y="578881"/>
                </a:cubicBezTo>
                <a:cubicBezTo>
                  <a:pt x="-30799" y="462412"/>
                  <a:pt x="52937" y="223862"/>
                  <a:pt x="0" y="115779"/>
                </a:cubicBezTo>
                <a:close/>
              </a:path>
            </a:pathLst>
          </a:custGeom>
          <a:noFill/>
          <a:ln w="28575">
            <a:solidFill>
              <a:srgbClr val="0055FE"/>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55FE"/>
                </a:solidFill>
              </a:rPr>
              <a:t>PP số liệu, so sánh</a:t>
            </a:r>
          </a:p>
        </p:txBody>
      </p:sp>
    </p:spTree>
    <p:extLst>
      <p:ext uri="{BB962C8B-B14F-4D97-AF65-F5344CB8AC3E}">
        <p14:creationId xmlns:p14="http://schemas.microsoft.com/office/powerpoint/2010/main" val="9054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down)">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animBg="1"/>
      <p:bldP spid="32" grpId="0" animBg="1"/>
      <p:bldP spid="33"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050A408-97B5-429F-A6FC-0385771544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0" y="0"/>
            <a:ext cx="6754091" cy="6858000"/>
          </a:xfrm>
          <a:prstGeom prst="rect">
            <a:avLst/>
          </a:prstGeom>
        </p:spPr>
      </p:pic>
      <p:cxnSp>
        <p:nvCxnSpPr>
          <p:cNvPr id="4" name="Đường nối Thẳng 3">
            <a:extLst>
              <a:ext uri="{FF2B5EF4-FFF2-40B4-BE49-F238E27FC236}">
                <a16:creationId xmlns:a16="http://schemas.microsoft.com/office/drawing/2014/main" id="{9AB9F232-2348-4833-A67B-51268A083E52}"/>
              </a:ext>
            </a:extLst>
          </p:cNvPr>
          <p:cNvCxnSpPr>
            <a:cxnSpLocks/>
          </p:cNvCxnSpPr>
          <p:nvPr/>
        </p:nvCxnSpPr>
        <p:spPr>
          <a:xfrm>
            <a:off x="482009" y="1407052"/>
            <a:ext cx="1687033"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B9EB8D2A-9CE8-4464-9F16-3025F0AF64AE}"/>
              </a:ext>
            </a:extLst>
          </p:cNvPr>
          <p:cNvCxnSpPr>
            <a:cxnSpLocks/>
          </p:cNvCxnSpPr>
          <p:nvPr/>
        </p:nvCxnSpPr>
        <p:spPr>
          <a:xfrm>
            <a:off x="482009" y="3482165"/>
            <a:ext cx="1814624" cy="0"/>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8" name="Hình chữ nhật: Góc Tròn 7">
            <a:extLst>
              <a:ext uri="{FF2B5EF4-FFF2-40B4-BE49-F238E27FC236}">
                <a16:creationId xmlns:a16="http://schemas.microsoft.com/office/drawing/2014/main" id="{D5A3AADA-0465-4C46-8B8A-D3934149B636}"/>
              </a:ext>
            </a:extLst>
          </p:cNvPr>
          <p:cNvSpPr/>
          <p:nvPr/>
        </p:nvSpPr>
        <p:spPr>
          <a:xfrm>
            <a:off x="6754091" y="1200664"/>
            <a:ext cx="1687033" cy="715918"/>
          </a:xfrm>
          <a:custGeom>
            <a:avLst/>
            <a:gdLst>
              <a:gd name="connsiteX0" fmla="*/ 0 w 1687033"/>
              <a:gd name="connsiteY0" fmla="*/ 119322 h 715918"/>
              <a:gd name="connsiteX1" fmla="*/ 119322 w 1687033"/>
              <a:gd name="connsiteY1" fmla="*/ 0 h 715918"/>
              <a:gd name="connsiteX2" fmla="*/ 573151 w 1687033"/>
              <a:gd name="connsiteY2" fmla="*/ 0 h 715918"/>
              <a:gd name="connsiteX3" fmla="*/ 1026979 w 1687033"/>
              <a:gd name="connsiteY3" fmla="*/ 0 h 715918"/>
              <a:gd name="connsiteX4" fmla="*/ 1567711 w 1687033"/>
              <a:gd name="connsiteY4" fmla="*/ 0 h 715918"/>
              <a:gd name="connsiteX5" fmla="*/ 1687033 w 1687033"/>
              <a:gd name="connsiteY5" fmla="*/ 119322 h 715918"/>
              <a:gd name="connsiteX6" fmla="*/ 1687033 w 1687033"/>
              <a:gd name="connsiteY6" fmla="*/ 596596 h 715918"/>
              <a:gd name="connsiteX7" fmla="*/ 1567711 w 1687033"/>
              <a:gd name="connsiteY7" fmla="*/ 715918 h 715918"/>
              <a:gd name="connsiteX8" fmla="*/ 1084915 w 1687033"/>
              <a:gd name="connsiteY8" fmla="*/ 715918 h 715918"/>
              <a:gd name="connsiteX9" fmla="*/ 645570 w 1687033"/>
              <a:gd name="connsiteY9" fmla="*/ 715918 h 715918"/>
              <a:gd name="connsiteX10" fmla="*/ 119322 w 1687033"/>
              <a:gd name="connsiteY10" fmla="*/ 715918 h 715918"/>
              <a:gd name="connsiteX11" fmla="*/ 0 w 1687033"/>
              <a:gd name="connsiteY11" fmla="*/ 596596 h 715918"/>
              <a:gd name="connsiteX12" fmla="*/ 0 w 1687033"/>
              <a:gd name="connsiteY12" fmla="*/ 119322 h 71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7033" h="715918" extrusionOk="0">
                <a:moveTo>
                  <a:pt x="0" y="119322"/>
                </a:moveTo>
                <a:cubicBezTo>
                  <a:pt x="-1371" y="59982"/>
                  <a:pt x="56899" y="608"/>
                  <a:pt x="119322" y="0"/>
                </a:cubicBezTo>
                <a:cubicBezTo>
                  <a:pt x="221328" y="-29306"/>
                  <a:pt x="456743" y="28340"/>
                  <a:pt x="573151" y="0"/>
                </a:cubicBezTo>
                <a:cubicBezTo>
                  <a:pt x="689559" y="-28340"/>
                  <a:pt x="930957" y="25088"/>
                  <a:pt x="1026979" y="0"/>
                </a:cubicBezTo>
                <a:cubicBezTo>
                  <a:pt x="1123001" y="-25088"/>
                  <a:pt x="1444325" y="59553"/>
                  <a:pt x="1567711" y="0"/>
                </a:cubicBezTo>
                <a:cubicBezTo>
                  <a:pt x="1627970" y="1266"/>
                  <a:pt x="1695006" y="58828"/>
                  <a:pt x="1687033" y="119322"/>
                </a:cubicBezTo>
                <a:cubicBezTo>
                  <a:pt x="1723547" y="237103"/>
                  <a:pt x="1633780" y="387729"/>
                  <a:pt x="1687033" y="596596"/>
                </a:cubicBezTo>
                <a:cubicBezTo>
                  <a:pt x="1688424" y="663588"/>
                  <a:pt x="1628039" y="707205"/>
                  <a:pt x="1567711" y="715918"/>
                </a:cubicBezTo>
                <a:cubicBezTo>
                  <a:pt x="1458024" y="745714"/>
                  <a:pt x="1273152" y="704000"/>
                  <a:pt x="1084915" y="715918"/>
                </a:cubicBezTo>
                <a:cubicBezTo>
                  <a:pt x="896678" y="727836"/>
                  <a:pt x="810385" y="711744"/>
                  <a:pt x="645570" y="715918"/>
                </a:cubicBezTo>
                <a:cubicBezTo>
                  <a:pt x="480755" y="720092"/>
                  <a:pt x="300146" y="703622"/>
                  <a:pt x="119322" y="715918"/>
                </a:cubicBezTo>
                <a:cubicBezTo>
                  <a:pt x="50287" y="714077"/>
                  <a:pt x="-1466" y="665966"/>
                  <a:pt x="0" y="596596"/>
                </a:cubicBezTo>
                <a:cubicBezTo>
                  <a:pt x="-35405" y="474315"/>
                  <a:pt x="17966" y="265744"/>
                  <a:pt x="0" y="119322"/>
                </a:cubicBezTo>
                <a:close/>
              </a:path>
            </a:pathLst>
          </a:custGeom>
          <a:noFill/>
          <a:ln w="28575">
            <a:solidFill>
              <a:srgbClr val="0055FE"/>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55FE"/>
                </a:solidFill>
              </a:rPr>
              <a:t>PP liệt kê, phân tích</a:t>
            </a:r>
          </a:p>
        </p:txBody>
      </p:sp>
      <p:sp>
        <p:nvSpPr>
          <p:cNvPr id="9" name="Hình chữ nhật: Góc Tròn 8">
            <a:extLst>
              <a:ext uri="{FF2B5EF4-FFF2-40B4-BE49-F238E27FC236}">
                <a16:creationId xmlns:a16="http://schemas.microsoft.com/office/drawing/2014/main" id="{5FD6E37A-18A3-4E90-9A1C-0F2478F1000E}"/>
              </a:ext>
            </a:extLst>
          </p:cNvPr>
          <p:cNvSpPr/>
          <p:nvPr/>
        </p:nvSpPr>
        <p:spPr>
          <a:xfrm>
            <a:off x="6754091" y="3364743"/>
            <a:ext cx="1687033" cy="580701"/>
          </a:xfrm>
          <a:custGeom>
            <a:avLst/>
            <a:gdLst>
              <a:gd name="connsiteX0" fmla="*/ 0 w 1687033"/>
              <a:gd name="connsiteY0" fmla="*/ 96785 h 580701"/>
              <a:gd name="connsiteX1" fmla="*/ 96785 w 1687033"/>
              <a:gd name="connsiteY1" fmla="*/ 0 h 580701"/>
              <a:gd name="connsiteX2" fmla="*/ 564737 w 1687033"/>
              <a:gd name="connsiteY2" fmla="*/ 0 h 580701"/>
              <a:gd name="connsiteX3" fmla="*/ 1032688 w 1687033"/>
              <a:gd name="connsiteY3" fmla="*/ 0 h 580701"/>
              <a:gd name="connsiteX4" fmla="*/ 1590248 w 1687033"/>
              <a:gd name="connsiteY4" fmla="*/ 0 h 580701"/>
              <a:gd name="connsiteX5" fmla="*/ 1687033 w 1687033"/>
              <a:gd name="connsiteY5" fmla="*/ 96785 h 580701"/>
              <a:gd name="connsiteX6" fmla="*/ 1687033 w 1687033"/>
              <a:gd name="connsiteY6" fmla="*/ 483916 h 580701"/>
              <a:gd name="connsiteX7" fmla="*/ 1590248 w 1687033"/>
              <a:gd name="connsiteY7" fmla="*/ 580701 h 580701"/>
              <a:gd name="connsiteX8" fmla="*/ 1092427 w 1687033"/>
              <a:gd name="connsiteY8" fmla="*/ 580701 h 580701"/>
              <a:gd name="connsiteX9" fmla="*/ 639410 w 1687033"/>
              <a:gd name="connsiteY9" fmla="*/ 580701 h 580701"/>
              <a:gd name="connsiteX10" fmla="*/ 96785 w 1687033"/>
              <a:gd name="connsiteY10" fmla="*/ 580701 h 580701"/>
              <a:gd name="connsiteX11" fmla="*/ 0 w 1687033"/>
              <a:gd name="connsiteY11" fmla="*/ 483916 h 580701"/>
              <a:gd name="connsiteX12" fmla="*/ 0 w 1687033"/>
              <a:gd name="connsiteY12" fmla="*/ 96785 h 58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7033" h="580701" extrusionOk="0">
                <a:moveTo>
                  <a:pt x="0" y="96785"/>
                </a:moveTo>
                <a:cubicBezTo>
                  <a:pt x="-2906" y="57230"/>
                  <a:pt x="49496" y="1077"/>
                  <a:pt x="96785" y="0"/>
                </a:cubicBezTo>
                <a:cubicBezTo>
                  <a:pt x="292437" y="-6703"/>
                  <a:pt x="369718" y="51959"/>
                  <a:pt x="564737" y="0"/>
                </a:cubicBezTo>
                <a:cubicBezTo>
                  <a:pt x="759756" y="-51959"/>
                  <a:pt x="862813" y="50367"/>
                  <a:pt x="1032688" y="0"/>
                </a:cubicBezTo>
                <a:cubicBezTo>
                  <a:pt x="1202563" y="-50367"/>
                  <a:pt x="1321873" y="6155"/>
                  <a:pt x="1590248" y="0"/>
                </a:cubicBezTo>
                <a:cubicBezTo>
                  <a:pt x="1634416" y="2084"/>
                  <a:pt x="1694493" y="48390"/>
                  <a:pt x="1687033" y="96785"/>
                </a:cubicBezTo>
                <a:cubicBezTo>
                  <a:pt x="1702408" y="237261"/>
                  <a:pt x="1672135" y="347853"/>
                  <a:pt x="1687033" y="483916"/>
                </a:cubicBezTo>
                <a:cubicBezTo>
                  <a:pt x="1690139" y="539806"/>
                  <a:pt x="1635320" y="567594"/>
                  <a:pt x="1590248" y="580701"/>
                </a:cubicBezTo>
                <a:cubicBezTo>
                  <a:pt x="1354921" y="621425"/>
                  <a:pt x="1233118" y="569817"/>
                  <a:pt x="1092427" y="580701"/>
                </a:cubicBezTo>
                <a:cubicBezTo>
                  <a:pt x="951736" y="591585"/>
                  <a:pt x="750304" y="551930"/>
                  <a:pt x="639410" y="580701"/>
                </a:cubicBezTo>
                <a:cubicBezTo>
                  <a:pt x="528516" y="609472"/>
                  <a:pt x="214390" y="553271"/>
                  <a:pt x="96785" y="580701"/>
                </a:cubicBezTo>
                <a:cubicBezTo>
                  <a:pt x="31984" y="574036"/>
                  <a:pt x="-5814" y="551134"/>
                  <a:pt x="0" y="483916"/>
                </a:cubicBezTo>
                <a:cubicBezTo>
                  <a:pt x="-22875" y="372317"/>
                  <a:pt x="43812" y="286106"/>
                  <a:pt x="0" y="96785"/>
                </a:cubicBezTo>
                <a:close/>
              </a:path>
            </a:pathLst>
          </a:custGeom>
          <a:noFill/>
          <a:ln w="28575">
            <a:solidFill>
              <a:srgbClr val="0055FE"/>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55FE"/>
                </a:solidFill>
              </a:rPr>
              <a:t>PP liệt kê, phân tích</a:t>
            </a:r>
          </a:p>
        </p:txBody>
      </p:sp>
      <p:sp>
        <p:nvSpPr>
          <p:cNvPr id="10" name="Hình chữ nhật: Góc Tròn 9">
            <a:extLst>
              <a:ext uri="{FF2B5EF4-FFF2-40B4-BE49-F238E27FC236}">
                <a16:creationId xmlns:a16="http://schemas.microsoft.com/office/drawing/2014/main" id="{F0124156-C72F-4C86-BA86-96D97E7352F2}"/>
              </a:ext>
            </a:extLst>
          </p:cNvPr>
          <p:cNvSpPr/>
          <p:nvPr/>
        </p:nvSpPr>
        <p:spPr>
          <a:xfrm>
            <a:off x="6870524" y="5141689"/>
            <a:ext cx="1484043" cy="423308"/>
          </a:xfrm>
          <a:custGeom>
            <a:avLst/>
            <a:gdLst>
              <a:gd name="connsiteX0" fmla="*/ 0 w 1484043"/>
              <a:gd name="connsiteY0" fmla="*/ 70553 h 423308"/>
              <a:gd name="connsiteX1" fmla="*/ 70553 w 1484043"/>
              <a:gd name="connsiteY1" fmla="*/ 0 h 423308"/>
              <a:gd name="connsiteX2" fmla="*/ 491340 w 1484043"/>
              <a:gd name="connsiteY2" fmla="*/ 0 h 423308"/>
              <a:gd name="connsiteX3" fmla="*/ 912127 w 1484043"/>
              <a:gd name="connsiteY3" fmla="*/ 0 h 423308"/>
              <a:gd name="connsiteX4" fmla="*/ 1413490 w 1484043"/>
              <a:gd name="connsiteY4" fmla="*/ 0 h 423308"/>
              <a:gd name="connsiteX5" fmla="*/ 1484043 w 1484043"/>
              <a:gd name="connsiteY5" fmla="*/ 70553 h 423308"/>
              <a:gd name="connsiteX6" fmla="*/ 1484043 w 1484043"/>
              <a:gd name="connsiteY6" fmla="*/ 352755 h 423308"/>
              <a:gd name="connsiteX7" fmla="*/ 1413490 w 1484043"/>
              <a:gd name="connsiteY7" fmla="*/ 423308 h 423308"/>
              <a:gd name="connsiteX8" fmla="*/ 965844 w 1484043"/>
              <a:gd name="connsiteY8" fmla="*/ 423308 h 423308"/>
              <a:gd name="connsiteX9" fmla="*/ 558487 w 1484043"/>
              <a:gd name="connsiteY9" fmla="*/ 423308 h 423308"/>
              <a:gd name="connsiteX10" fmla="*/ 70553 w 1484043"/>
              <a:gd name="connsiteY10" fmla="*/ 423308 h 423308"/>
              <a:gd name="connsiteX11" fmla="*/ 0 w 1484043"/>
              <a:gd name="connsiteY11" fmla="*/ 352755 h 423308"/>
              <a:gd name="connsiteX12" fmla="*/ 0 w 1484043"/>
              <a:gd name="connsiteY12" fmla="*/ 70553 h 42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4043" h="423308" extrusionOk="0">
                <a:moveTo>
                  <a:pt x="0" y="70553"/>
                </a:moveTo>
                <a:cubicBezTo>
                  <a:pt x="-1551" y="39006"/>
                  <a:pt x="34447" y="500"/>
                  <a:pt x="70553" y="0"/>
                </a:cubicBezTo>
                <a:cubicBezTo>
                  <a:pt x="226742" y="-45556"/>
                  <a:pt x="334016" y="38581"/>
                  <a:pt x="491340" y="0"/>
                </a:cubicBezTo>
                <a:cubicBezTo>
                  <a:pt x="648664" y="-38581"/>
                  <a:pt x="796234" y="23510"/>
                  <a:pt x="912127" y="0"/>
                </a:cubicBezTo>
                <a:cubicBezTo>
                  <a:pt x="1028020" y="-23510"/>
                  <a:pt x="1266629" y="37794"/>
                  <a:pt x="1413490" y="0"/>
                </a:cubicBezTo>
                <a:cubicBezTo>
                  <a:pt x="1443060" y="2108"/>
                  <a:pt x="1490834" y="36192"/>
                  <a:pt x="1484043" y="70553"/>
                </a:cubicBezTo>
                <a:cubicBezTo>
                  <a:pt x="1488010" y="130545"/>
                  <a:pt x="1450370" y="265716"/>
                  <a:pt x="1484043" y="352755"/>
                </a:cubicBezTo>
                <a:cubicBezTo>
                  <a:pt x="1493068" y="398802"/>
                  <a:pt x="1446623" y="414187"/>
                  <a:pt x="1413490" y="423308"/>
                </a:cubicBezTo>
                <a:cubicBezTo>
                  <a:pt x="1223826" y="456398"/>
                  <a:pt x="1166649" y="417674"/>
                  <a:pt x="965844" y="423308"/>
                </a:cubicBezTo>
                <a:cubicBezTo>
                  <a:pt x="765039" y="428942"/>
                  <a:pt x="693127" y="409050"/>
                  <a:pt x="558487" y="423308"/>
                </a:cubicBezTo>
                <a:cubicBezTo>
                  <a:pt x="423847" y="437566"/>
                  <a:pt x="236662" y="421887"/>
                  <a:pt x="70553" y="423308"/>
                </a:cubicBezTo>
                <a:cubicBezTo>
                  <a:pt x="24646" y="419231"/>
                  <a:pt x="-3647" y="400354"/>
                  <a:pt x="0" y="352755"/>
                </a:cubicBezTo>
                <a:cubicBezTo>
                  <a:pt x="-12474" y="216807"/>
                  <a:pt x="28963" y="173367"/>
                  <a:pt x="0" y="70553"/>
                </a:cubicBezTo>
                <a:close/>
              </a:path>
            </a:pathLst>
          </a:custGeom>
          <a:noFill/>
          <a:ln w="28575">
            <a:solidFill>
              <a:srgbClr val="0055FE"/>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55FE"/>
                </a:solidFill>
              </a:rPr>
              <a:t>PP giải thích</a:t>
            </a:r>
          </a:p>
        </p:txBody>
      </p:sp>
      <p:sp>
        <p:nvSpPr>
          <p:cNvPr id="11" name="Hình chữ nhật: Góc Tròn 10">
            <a:extLst>
              <a:ext uri="{FF2B5EF4-FFF2-40B4-BE49-F238E27FC236}">
                <a16:creationId xmlns:a16="http://schemas.microsoft.com/office/drawing/2014/main" id="{5D532BD8-895F-479C-93E2-3744F48E70EE}"/>
              </a:ext>
            </a:extLst>
          </p:cNvPr>
          <p:cNvSpPr/>
          <p:nvPr/>
        </p:nvSpPr>
        <p:spPr>
          <a:xfrm>
            <a:off x="6754090" y="138989"/>
            <a:ext cx="1716912" cy="611669"/>
          </a:xfrm>
          <a:custGeom>
            <a:avLst/>
            <a:gdLst>
              <a:gd name="connsiteX0" fmla="*/ 0 w 1716912"/>
              <a:gd name="connsiteY0" fmla="*/ 101947 h 611669"/>
              <a:gd name="connsiteX1" fmla="*/ 101947 w 1716912"/>
              <a:gd name="connsiteY1" fmla="*/ 0 h 611669"/>
              <a:gd name="connsiteX2" fmla="*/ 576026 w 1716912"/>
              <a:gd name="connsiteY2" fmla="*/ 0 h 611669"/>
              <a:gd name="connsiteX3" fmla="*/ 1050105 w 1716912"/>
              <a:gd name="connsiteY3" fmla="*/ 0 h 611669"/>
              <a:gd name="connsiteX4" fmla="*/ 1614965 w 1716912"/>
              <a:gd name="connsiteY4" fmla="*/ 0 h 611669"/>
              <a:gd name="connsiteX5" fmla="*/ 1716912 w 1716912"/>
              <a:gd name="connsiteY5" fmla="*/ 101947 h 611669"/>
              <a:gd name="connsiteX6" fmla="*/ 1716912 w 1716912"/>
              <a:gd name="connsiteY6" fmla="*/ 509722 h 611669"/>
              <a:gd name="connsiteX7" fmla="*/ 1614965 w 1716912"/>
              <a:gd name="connsiteY7" fmla="*/ 611669 h 611669"/>
              <a:gd name="connsiteX8" fmla="*/ 1110626 w 1716912"/>
              <a:gd name="connsiteY8" fmla="*/ 611669 h 611669"/>
              <a:gd name="connsiteX9" fmla="*/ 651677 w 1716912"/>
              <a:gd name="connsiteY9" fmla="*/ 611669 h 611669"/>
              <a:gd name="connsiteX10" fmla="*/ 101947 w 1716912"/>
              <a:gd name="connsiteY10" fmla="*/ 611669 h 611669"/>
              <a:gd name="connsiteX11" fmla="*/ 0 w 1716912"/>
              <a:gd name="connsiteY11" fmla="*/ 509722 h 611669"/>
              <a:gd name="connsiteX12" fmla="*/ 0 w 1716912"/>
              <a:gd name="connsiteY12" fmla="*/ 101947 h 61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6912" h="611669" extrusionOk="0">
                <a:moveTo>
                  <a:pt x="0" y="101947"/>
                </a:moveTo>
                <a:cubicBezTo>
                  <a:pt x="-420" y="47653"/>
                  <a:pt x="48171" y="442"/>
                  <a:pt x="101947" y="0"/>
                </a:cubicBezTo>
                <a:cubicBezTo>
                  <a:pt x="246510" y="-29845"/>
                  <a:pt x="370217" y="27082"/>
                  <a:pt x="576026" y="0"/>
                </a:cubicBezTo>
                <a:cubicBezTo>
                  <a:pt x="781835" y="-27082"/>
                  <a:pt x="841216" y="13642"/>
                  <a:pt x="1050105" y="0"/>
                </a:cubicBezTo>
                <a:cubicBezTo>
                  <a:pt x="1258994" y="-13642"/>
                  <a:pt x="1420249" y="58050"/>
                  <a:pt x="1614965" y="0"/>
                </a:cubicBezTo>
                <a:cubicBezTo>
                  <a:pt x="1659328" y="2679"/>
                  <a:pt x="1723508" y="50115"/>
                  <a:pt x="1716912" y="101947"/>
                </a:cubicBezTo>
                <a:cubicBezTo>
                  <a:pt x="1725565" y="220609"/>
                  <a:pt x="1704468" y="368678"/>
                  <a:pt x="1716912" y="509722"/>
                </a:cubicBezTo>
                <a:cubicBezTo>
                  <a:pt x="1725953" y="573121"/>
                  <a:pt x="1663792" y="599976"/>
                  <a:pt x="1614965" y="611669"/>
                </a:cubicBezTo>
                <a:cubicBezTo>
                  <a:pt x="1364177" y="643041"/>
                  <a:pt x="1351679" y="588876"/>
                  <a:pt x="1110626" y="611669"/>
                </a:cubicBezTo>
                <a:cubicBezTo>
                  <a:pt x="869573" y="634462"/>
                  <a:pt x="797651" y="572749"/>
                  <a:pt x="651677" y="611669"/>
                </a:cubicBezTo>
                <a:cubicBezTo>
                  <a:pt x="505703" y="650589"/>
                  <a:pt x="345720" y="606159"/>
                  <a:pt x="101947" y="611669"/>
                </a:cubicBezTo>
                <a:cubicBezTo>
                  <a:pt x="36331" y="606200"/>
                  <a:pt x="-3824" y="575079"/>
                  <a:pt x="0" y="509722"/>
                </a:cubicBezTo>
                <a:cubicBezTo>
                  <a:pt x="-45734" y="328928"/>
                  <a:pt x="34775" y="285466"/>
                  <a:pt x="0" y="101947"/>
                </a:cubicBezTo>
                <a:close/>
              </a:path>
            </a:pathLst>
          </a:custGeom>
          <a:noFill/>
          <a:ln w="28575">
            <a:solidFill>
              <a:srgbClr val="0055FE"/>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55FE"/>
                </a:solidFill>
              </a:rPr>
              <a:t>PP phân tích, so sánh</a:t>
            </a:r>
          </a:p>
        </p:txBody>
      </p:sp>
      <p:cxnSp>
        <p:nvCxnSpPr>
          <p:cNvPr id="12" name="Đường nối Thẳng 11">
            <a:extLst>
              <a:ext uri="{FF2B5EF4-FFF2-40B4-BE49-F238E27FC236}">
                <a16:creationId xmlns:a16="http://schemas.microsoft.com/office/drawing/2014/main" id="{04363F21-A51E-49D8-95BF-E12B88D6ACE8}"/>
              </a:ext>
            </a:extLst>
          </p:cNvPr>
          <p:cNvCxnSpPr>
            <a:cxnSpLocks/>
          </p:cNvCxnSpPr>
          <p:nvPr/>
        </p:nvCxnSpPr>
        <p:spPr>
          <a:xfrm>
            <a:off x="3875043" y="586531"/>
            <a:ext cx="682327" cy="0"/>
          </a:xfrm>
          <a:prstGeom prst="line">
            <a:avLst/>
          </a:prstGeom>
          <a:ln w="28575">
            <a:solidFill>
              <a:srgbClr val="0055FE"/>
            </a:solidFill>
            <a:prstDash val="dash"/>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C2B15C20-4C91-4C25-AC07-C0586178B73A}"/>
              </a:ext>
            </a:extLst>
          </p:cNvPr>
          <p:cNvCxnSpPr>
            <a:cxnSpLocks/>
          </p:cNvCxnSpPr>
          <p:nvPr/>
        </p:nvCxnSpPr>
        <p:spPr>
          <a:xfrm>
            <a:off x="1737785" y="834028"/>
            <a:ext cx="682327" cy="0"/>
          </a:xfrm>
          <a:prstGeom prst="line">
            <a:avLst/>
          </a:prstGeom>
          <a:ln w="28575">
            <a:solidFill>
              <a:srgbClr val="0055FE"/>
            </a:solidFill>
            <a:prstDash val="dash"/>
          </a:ln>
        </p:spPr>
        <p:style>
          <a:lnRef idx="1">
            <a:schemeClr val="accent1"/>
          </a:lnRef>
          <a:fillRef idx="0">
            <a:schemeClr val="accent1"/>
          </a:fillRef>
          <a:effectRef idx="0">
            <a:schemeClr val="accent1"/>
          </a:effectRef>
          <a:fontRef idx="minor">
            <a:schemeClr val="tx1"/>
          </a:fontRef>
        </p:style>
      </p:cxnSp>
      <p:sp>
        <p:nvSpPr>
          <p:cNvPr id="15" name="Hình chữ nhật: Góc Tròn 14">
            <a:extLst>
              <a:ext uri="{FF2B5EF4-FFF2-40B4-BE49-F238E27FC236}">
                <a16:creationId xmlns:a16="http://schemas.microsoft.com/office/drawing/2014/main" id="{98B92C11-CC62-499F-A529-47CB80252D44}"/>
              </a:ext>
            </a:extLst>
          </p:cNvPr>
          <p:cNvSpPr/>
          <p:nvPr/>
        </p:nvSpPr>
        <p:spPr>
          <a:xfrm>
            <a:off x="9080602" y="1311446"/>
            <a:ext cx="1687033" cy="2449685"/>
          </a:xfrm>
          <a:custGeom>
            <a:avLst/>
            <a:gdLst>
              <a:gd name="connsiteX0" fmla="*/ 0 w 1687033"/>
              <a:gd name="connsiteY0" fmla="*/ 281178 h 2449685"/>
              <a:gd name="connsiteX1" fmla="*/ 281178 w 1687033"/>
              <a:gd name="connsiteY1" fmla="*/ 0 h 2449685"/>
              <a:gd name="connsiteX2" fmla="*/ 821023 w 1687033"/>
              <a:gd name="connsiteY2" fmla="*/ 0 h 2449685"/>
              <a:gd name="connsiteX3" fmla="*/ 1405855 w 1687033"/>
              <a:gd name="connsiteY3" fmla="*/ 0 h 2449685"/>
              <a:gd name="connsiteX4" fmla="*/ 1687033 w 1687033"/>
              <a:gd name="connsiteY4" fmla="*/ 281178 h 2449685"/>
              <a:gd name="connsiteX5" fmla="*/ 1687033 w 1687033"/>
              <a:gd name="connsiteY5" fmla="*/ 790757 h 2449685"/>
              <a:gd name="connsiteX6" fmla="*/ 1687033 w 1687033"/>
              <a:gd name="connsiteY6" fmla="*/ 1300336 h 2449685"/>
              <a:gd name="connsiteX7" fmla="*/ 1687033 w 1687033"/>
              <a:gd name="connsiteY7" fmla="*/ 2168507 h 2449685"/>
              <a:gd name="connsiteX8" fmla="*/ 1405855 w 1687033"/>
              <a:gd name="connsiteY8" fmla="*/ 2449685 h 2449685"/>
              <a:gd name="connsiteX9" fmla="*/ 866010 w 1687033"/>
              <a:gd name="connsiteY9" fmla="*/ 2449685 h 2449685"/>
              <a:gd name="connsiteX10" fmla="*/ 281178 w 1687033"/>
              <a:gd name="connsiteY10" fmla="*/ 2449685 h 2449685"/>
              <a:gd name="connsiteX11" fmla="*/ 0 w 1687033"/>
              <a:gd name="connsiteY11" fmla="*/ 2168507 h 2449685"/>
              <a:gd name="connsiteX12" fmla="*/ 0 w 1687033"/>
              <a:gd name="connsiteY12" fmla="*/ 1658928 h 2449685"/>
              <a:gd name="connsiteX13" fmla="*/ 0 w 1687033"/>
              <a:gd name="connsiteY13" fmla="*/ 1187096 h 2449685"/>
              <a:gd name="connsiteX14" fmla="*/ 0 w 1687033"/>
              <a:gd name="connsiteY14" fmla="*/ 696390 h 2449685"/>
              <a:gd name="connsiteX15" fmla="*/ 0 w 1687033"/>
              <a:gd name="connsiteY15" fmla="*/ 281178 h 244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7033" h="2449685" extrusionOk="0">
                <a:moveTo>
                  <a:pt x="0" y="281178"/>
                </a:moveTo>
                <a:cubicBezTo>
                  <a:pt x="-3996" y="145004"/>
                  <a:pt x="152028" y="4567"/>
                  <a:pt x="281178" y="0"/>
                </a:cubicBezTo>
                <a:cubicBezTo>
                  <a:pt x="468582" y="-24586"/>
                  <a:pt x="626103" y="22176"/>
                  <a:pt x="821023" y="0"/>
                </a:cubicBezTo>
                <a:cubicBezTo>
                  <a:pt x="1015943" y="-22176"/>
                  <a:pt x="1153669" y="57361"/>
                  <a:pt x="1405855" y="0"/>
                </a:cubicBezTo>
                <a:cubicBezTo>
                  <a:pt x="1516654" y="7135"/>
                  <a:pt x="1701160" y="104176"/>
                  <a:pt x="1687033" y="281178"/>
                </a:cubicBezTo>
                <a:cubicBezTo>
                  <a:pt x="1722630" y="410018"/>
                  <a:pt x="1651789" y="632491"/>
                  <a:pt x="1687033" y="790757"/>
                </a:cubicBezTo>
                <a:cubicBezTo>
                  <a:pt x="1722277" y="949023"/>
                  <a:pt x="1672661" y="1163671"/>
                  <a:pt x="1687033" y="1300336"/>
                </a:cubicBezTo>
                <a:cubicBezTo>
                  <a:pt x="1701405" y="1437001"/>
                  <a:pt x="1671578" y="1931560"/>
                  <a:pt x="1687033" y="2168507"/>
                </a:cubicBezTo>
                <a:cubicBezTo>
                  <a:pt x="1687404" y="2314561"/>
                  <a:pt x="1554121" y="2425147"/>
                  <a:pt x="1405855" y="2449685"/>
                </a:cubicBezTo>
                <a:cubicBezTo>
                  <a:pt x="1191012" y="2506454"/>
                  <a:pt x="1071737" y="2430315"/>
                  <a:pt x="866010" y="2449685"/>
                </a:cubicBezTo>
                <a:cubicBezTo>
                  <a:pt x="660283" y="2469055"/>
                  <a:pt x="488189" y="2429933"/>
                  <a:pt x="281178" y="2449685"/>
                </a:cubicBezTo>
                <a:cubicBezTo>
                  <a:pt x="122995" y="2447986"/>
                  <a:pt x="-17489" y="2365200"/>
                  <a:pt x="0" y="2168507"/>
                </a:cubicBezTo>
                <a:cubicBezTo>
                  <a:pt x="-60831" y="1954115"/>
                  <a:pt x="22147" y="1785037"/>
                  <a:pt x="0" y="1658928"/>
                </a:cubicBezTo>
                <a:cubicBezTo>
                  <a:pt x="-22147" y="1532819"/>
                  <a:pt x="37157" y="1417737"/>
                  <a:pt x="0" y="1187096"/>
                </a:cubicBezTo>
                <a:cubicBezTo>
                  <a:pt x="-37157" y="956455"/>
                  <a:pt x="39469" y="868797"/>
                  <a:pt x="0" y="696390"/>
                </a:cubicBezTo>
                <a:cubicBezTo>
                  <a:pt x="-39469" y="523983"/>
                  <a:pt x="30471" y="377261"/>
                  <a:pt x="0" y="281178"/>
                </a:cubicBezTo>
                <a:close/>
              </a:path>
            </a:pathLst>
          </a:custGeom>
          <a:noFill/>
          <a:ln w="28575">
            <a:solidFill>
              <a:srgbClr val="FF0000"/>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6600"/>
                </a:solidFill>
              </a:rPr>
              <a:t>Phân loại, phân tích cấu tạo và phương thức hoạt động của các bộ phận trong xe đạp</a:t>
            </a:r>
          </a:p>
        </p:txBody>
      </p:sp>
      <p:sp>
        <p:nvSpPr>
          <p:cNvPr id="16" name="Ngoặc móc Phải 15">
            <a:extLst>
              <a:ext uri="{FF2B5EF4-FFF2-40B4-BE49-F238E27FC236}">
                <a16:creationId xmlns:a16="http://schemas.microsoft.com/office/drawing/2014/main" id="{47C4C206-97A7-4786-8A8B-B6BD16541383}"/>
              </a:ext>
            </a:extLst>
          </p:cNvPr>
          <p:cNvSpPr/>
          <p:nvPr/>
        </p:nvSpPr>
        <p:spPr>
          <a:xfrm>
            <a:off x="8471002" y="444823"/>
            <a:ext cx="579722" cy="4182933"/>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Hình chữ nhật: Góc Tròn 16">
            <a:extLst>
              <a:ext uri="{FF2B5EF4-FFF2-40B4-BE49-F238E27FC236}">
                <a16:creationId xmlns:a16="http://schemas.microsoft.com/office/drawing/2014/main" id="{F7DA34DC-10C8-4BC6-A981-39EC72D60E58}"/>
              </a:ext>
            </a:extLst>
          </p:cNvPr>
          <p:cNvSpPr/>
          <p:nvPr/>
        </p:nvSpPr>
        <p:spPr>
          <a:xfrm>
            <a:off x="6783969" y="4416101"/>
            <a:ext cx="1687033" cy="423309"/>
          </a:xfrm>
          <a:custGeom>
            <a:avLst/>
            <a:gdLst>
              <a:gd name="connsiteX0" fmla="*/ 0 w 1687033"/>
              <a:gd name="connsiteY0" fmla="*/ 70553 h 423309"/>
              <a:gd name="connsiteX1" fmla="*/ 70553 w 1687033"/>
              <a:gd name="connsiteY1" fmla="*/ 0 h 423309"/>
              <a:gd name="connsiteX2" fmla="*/ 554943 w 1687033"/>
              <a:gd name="connsiteY2" fmla="*/ 0 h 423309"/>
              <a:gd name="connsiteX3" fmla="*/ 1039334 w 1687033"/>
              <a:gd name="connsiteY3" fmla="*/ 0 h 423309"/>
              <a:gd name="connsiteX4" fmla="*/ 1616480 w 1687033"/>
              <a:gd name="connsiteY4" fmla="*/ 0 h 423309"/>
              <a:gd name="connsiteX5" fmla="*/ 1687033 w 1687033"/>
              <a:gd name="connsiteY5" fmla="*/ 70553 h 423309"/>
              <a:gd name="connsiteX6" fmla="*/ 1687033 w 1687033"/>
              <a:gd name="connsiteY6" fmla="*/ 352756 h 423309"/>
              <a:gd name="connsiteX7" fmla="*/ 1616480 w 1687033"/>
              <a:gd name="connsiteY7" fmla="*/ 423309 h 423309"/>
              <a:gd name="connsiteX8" fmla="*/ 1101171 w 1687033"/>
              <a:gd name="connsiteY8" fmla="*/ 423309 h 423309"/>
              <a:gd name="connsiteX9" fmla="*/ 632240 w 1687033"/>
              <a:gd name="connsiteY9" fmla="*/ 423309 h 423309"/>
              <a:gd name="connsiteX10" fmla="*/ 70553 w 1687033"/>
              <a:gd name="connsiteY10" fmla="*/ 423309 h 423309"/>
              <a:gd name="connsiteX11" fmla="*/ 0 w 1687033"/>
              <a:gd name="connsiteY11" fmla="*/ 352756 h 423309"/>
              <a:gd name="connsiteX12" fmla="*/ 0 w 1687033"/>
              <a:gd name="connsiteY12" fmla="*/ 70553 h 4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7033" h="423309" extrusionOk="0">
                <a:moveTo>
                  <a:pt x="0" y="70553"/>
                </a:moveTo>
                <a:cubicBezTo>
                  <a:pt x="-1551" y="39006"/>
                  <a:pt x="34447" y="500"/>
                  <a:pt x="70553" y="0"/>
                </a:cubicBezTo>
                <a:cubicBezTo>
                  <a:pt x="276092" y="-27899"/>
                  <a:pt x="434369" y="2565"/>
                  <a:pt x="554943" y="0"/>
                </a:cubicBezTo>
                <a:cubicBezTo>
                  <a:pt x="675517" y="-2565"/>
                  <a:pt x="881145" y="39613"/>
                  <a:pt x="1039334" y="0"/>
                </a:cubicBezTo>
                <a:cubicBezTo>
                  <a:pt x="1197523" y="-39613"/>
                  <a:pt x="1451062" y="15351"/>
                  <a:pt x="1616480" y="0"/>
                </a:cubicBezTo>
                <a:cubicBezTo>
                  <a:pt x="1646050" y="2108"/>
                  <a:pt x="1693824" y="36192"/>
                  <a:pt x="1687033" y="70553"/>
                </a:cubicBezTo>
                <a:cubicBezTo>
                  <a:pt x="1702943" y="203719"/>
                  <a:pt x="1661762" y="261864"/>
                  <a:pt x="1687033" y="352756"/>
                </a:cubicBezTo>
                <a:cubicBezTo>
                  <a:pt x="1696058" y="398803"/>
                  <a:pt x="1649613" y="414188"/>
                  <a:pt x="1616480" y="423309"/>
                </a:cubicBezTo>
                <a:cubicBezTo>
                  <a:pt x="1386863" y="466225"/>
                  <a:pt x="1227978" y="402966"/>
                  <a:pt x="1101171" y="423309"/>
                </a:cubicBezTo>
                <a:cubicBezTo>
                  <a:pt x="974364" y="443652"/>
                  <a:pt x="805186" y="386234"/>
                  <a:pt x="632240" y="423309"/>
                </a:cubicBezTo>
                <a:cubicBezTo>
                  <a:pt x="459294" y="460384"/>
                  <a:pt x="247947" y="359117"/>
                  <a:pt x="70553" y="423309"/>
                </a:cubicBezTo>
                <a:cubicBezTo>
                  <a:pt x="24646" y="419232"/>
                  <a:pt x="-3647" y="400355"/>
                  <a:pt x="0" y="352756"/>
                </a:cubicBezTo>
                <a:cubicBezTo>
                  <a:pt x="-13701" y="222477"/>
                  <a:pt x="20749" y="174367"/>
                  <a:pt x="0" y="70553"/>
                </a:cubicBezTo>
                <a:close/>
              </a:path>
            </a:pathLst>
          </a:custGeom>
          <a:noFill/>
          <a:ln w="28575">
            <a:solidFill>
              <a:srgbClr val="0055FE"/>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55FE"/>
                </a:solidFill>
              </a:rPr>
              <a:t>PP liệt kê</a:t>
            </a:r>
          </a:p>
        </p:txBody>
      </p:sp>
      <p:sp>
        <p:nvSpPr>
          <p:cNvPr id="18" name="Hình chữ nhật: Góc Tròn 17">
            <a:extLst>
              <a:ext uri="{FF2B5EF4-FFF2-40B4-BE49-F238E27FC236}">
                <a16:creationId xmlns:a16="http://schemas.microsoft.com/office/drawing/2014/main" id="{11277CBD-6B3E-4BDA-9096-1A646FA01423}"/>
              </a:ext>
            </a:extLst>
          </p:cNvPr>
          <p:cNvSpPr/>
          <p:nvPr/>
        </p:nvSpPr>
        <p:spPr>
          <a:xfrm>
            <a:off x="6885463" y="6021655"/>
            <a:ext cx="1484043" cy="423308"/>
          </a:xfrm>
          <a:custGeom>
            <a:avLst/>
            <a:gdLst>
              <a:gd name="connsiteX0" fmla="*/ 0 w 1484043"/>
              <a:gd name="connsiteY0" fmla="*/ 70553 h 423308"/>
              <a:gd name="connsiteX1" fmla="*/ 70553 w 1484043"/>
              <a:gd name="connsiteY1" fmla="*/ 0 h 423308"/>
              <a:gd name="connsiteX2" fmla="*/ 491340 w 1484043"/>
              <a:gd name="connsiteY2" fmla="*/ 0 h 423308"/>
              <a:gd name="connsiteX3" fmla="*/ 912127 w 1484043"/>
              <a:gd name="connsiteY3" fmla="*/ 0 h 423308"/>
              <a:gd name="connsiteX4" fmla="*/ 1413490 w 1484043"/>
              <a:gd name="connsiteY4" fmla="*/ 0 h 423308"/>
              <a:gd name="connsiteX5" fmla="*/ 1484043 w 1484043"/>
              <a:gd name="connsiteY5" fmla="*/ 70553 h 423308"/>
              <a:gd name="connsiteX6" fmla="*/ 1484043 w 1484043"/>
              <a:gd name="connsiteY6" fmla="*/ 352755 h 423308"/>
              <a:gd name="connsiteX7" fmla="*/ 1413490 w 1484043"/>
              <a:gd name="connsiteY7" fmla="*/ 423308 h 423308"/>
              <a:gd name="connsiteX8" fmla="*/ 965844 w 1484043"/>
              <a:gd name="connsiteY8" fmla="*/ 423308 h 423308"/>
              <a:gd name="connsiteX9" fmla="*/ 558487 w 1484043"/>
              <a:gd name="connsiteY9" fmla="*/ 423308 h 423308"/>
              <a:gd name="connsiteX10" fmla="*/ 70553 w 1484043"/>
              <a:gd name="connsiteY10" fmla="*/ 423308 h 423308"/>
              <a:gd name="connsiteX11" fmla="*/ 0 w 1484043"/>
              <a:gd name="connsiteY11" fmla="*/ 352755 h 423308"/>
              <a:gd name="connsiteX12" fmla="*/ 0 w 1484043"/>
              <a:gd name="connsiteY12" fmla="*/ 70553 h 42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4043" h="423308" extrusionOk="0">
                <a:moveTo>
                  <a:pt x="0" y="70553"/>
                </a:moveTo>
                <a:cubicBezTo>
                  <a:pt x="-1551" y="39006"/>
                  <a:pt x="34447" y="500"/>
                  <a:pt x="70553" y="0"/>
                </a:cubicBezTo>
                <a:cubicBezTo>
                  <a:pt x="226742" y="-45556"/>
                  <a:pt x="334016" y="38581"/>
                  <a:pt x="491340" y="0"/>
                </a:cubicBezTo>
                <a:cubicBezTo>
                  <a:pt x="648664" y="-38581"/>
                  <a:pt x="796234" y="23510"/>
                  <a:pt x="912127" y="0"/>
                </a:cubicBezTo>
                <a:cubicBezTo>
                  <a:pt x="1028020" y="-23510"/>
                  <a:pt x="1266629" y="37794"/>
                  <a:pt x="1413490" y="0"/>
                </a:cubicBezTo>
                <a:cubicBezTo>
                  <a:pt x="1443060" y="2108"/>
                  <a:pt x="1490834" y="36192"/>
                  <a:pt x="1484043" y="70553"/>
                </a:cubicBezTo>
                <a:cubicBezTo>
                  <a:pt x="1488010" y="130545"/>
                  <a:pt x="1450370" y="265716"/>
                  <a:pt x="1484043" y="352755"/>
                </a:cubicBezTo>
                <a:cubicBezTo>
                  <a:pt x="1493068" y="398802"/>
                  <a:pt x="1446623" y="414187"/>
                  <a:pt x="1413490" y="423308"/>
                </a:cubicBezTo>
                <a:cubicBezTo>
                  <a:pt x="1223826" y="456398"/>
                  <a:pt x="1166649" y="417674"/>
                  <a:pt x="965844" y="423308"/>
                </a:cubicBezTo>
                <a:cubicBezTo>
                  <a:pt x="765039" y="428942"/>
                  <a:pt x="693127" y="409050"/>
                  <a:pt x="558487" y="423308"/>
                </a:cubicBezTo>
                <a:cubicBezTo>
                  <a:pt x="423847" y="437566"/>
                  <a:pt x="236662" y="421887"/>
                  <a:pt x="70553" y="423308"/>
                </a:cubicBezTo>
                <a:cubicBezTo>
                  <a:pt x="24646" y="419231"/>
                  <a:pt x="-3647" y="400354"/>
                  <a:pt x="0" y="352755"/>
                </a:cubicBezTo>
                <a:cubicBezTo>
                  <a:pt x="-12474" y="216807"/>
                  <a:pt x="28963" y="173367"/>
                  <a:pt x="0" y="70553"/>
                </a:cubicBezTo>
                <a:close/>
              </a:path>
            </a:pathLst>
          </a:custGeom>
          <a:noFill/>
          <a:ln w="28575">
            <a:solidFill>
              <a:srgbClr val="0055FE"/>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55FE"/>
                </a:solidFill>
              </a:rPr>
              <a:t>PP giải thích</a:t>
            </a:r>
          </a:p>
        </p:txBody>
      </p:sp>
      <p:sp>
        <p:nvSpPr>
          <p:cNvPr id="19" name="Ngoặc móc Phải 18">
            <a:extLst>
              <a:ext uri="{FF2B5EF4-FFF2-40B4-BE49-F238E27FC236}">
                <a16:creationId xmlns:a16="http://schemas.microsoft.com/office/drawing/2014/main" id="{ABDE90F0-0085-4914-8F6D-70AC7109833D}"/>
              </a:ext>
            </a:extLst>
          </p:cNvPr>
          <p:cNvSpPr/>
          <p:nvPr/>
        </p:nvSpPr>
        <p:spPr>
          <a:xfrm>
            <a:off x="8379876" y="5353343"/>
            <a:ext cx="398364" cy="893838"/>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Hình chữ nhật: Góc Tròn 19">
            <a:extLst>
              <a:ext uri="{FF2B5EF4-FFF2-40B4-BE49-F238E27FC236}">
                <a16:creationId xmlns:a16="http://schemas.microsoft.com/office/drawing/2014/main" id="{10DF62F3-3369-4CDC-AF04-11E8D27B79D4}"/>
              </a:ext>
            </a:extLst>
          </p:cNvPr>
          <p:cNvSpPr/>
          <p:nvPr/>
        </p:nvSpPr>
        <p:spPr>
          <a:xfrm>
            <a:off x="8955456" y="5237683"/>
            <a:ext cx="2887853" cy="1175495"/>
          </a:xfrm>
          <a:custGeom>
            <a:avLst/>
            <a:gdLst>
              <a:gd name="connsiteX0" fmla="*/ 0 w 2887853"/>
              <a:gd name="connsiteY0" fmla="*/ 195920 h 1175495"/>
              <a:gd name="connsiteX1" fmla="*/ 195920 w 2887853"/>
              <a:gd name="connsiteY1" fmla="*/ 0 h 1175495"/>
              <a:gd name="connsiteX2" fmla="*/ 645202 w 2887853"/>
              <a:gd name="connsiteY2" fmla="*/ 0 h 1175495"/>
              <a:gd name="connsiteX3" fmla="*/ 1094485 w 2887853"/>
              <a:gd name="connsiteY3" fmla="*/ 0 h 1175495"/>
              <a:gd name="connsiteX4" fmla="*/ 1518807 w 2887853"/>
              <a:gd name="connsiteY4" fmla="*/ 0 h 1175495"/>
              <a:gd name="connsiteX5" fmla="*/ 2042970 w 2887853"/>
              <a:gd name="connsiteY5" fmla="*/ 0 h 1175495"/>
              <a:gd name="connsiteX6" fmla="*/ 2691933 w 2887853"/>
              <a:gd name="connsiteY6" fmla="*/ 0 h 1175495"/>
              <a:gd name="connsiteX7" fmla="*/ 2887853 w 2887853"/>
              <a:gd name="connsiteY7" fmla="*/ 195920 h 1175495"/>
              <a:gd name="connsiteX8" fmla="*/ 2887853 w 2887853"/>
              <a:gd name="connsiteY8" fmla="*/ 564238 h 1175495"/>
              <a:gd name="connsiteX9" fmla="*/ 2887853 w 2887853"/>
              <a:gd name="connsiteY9" fmla="*/ 979575 h 1175495"/>
              <a:gd name="connsiteX10" fmla="*/ 2691933 w 2887853"/>
              <a:gd name="connsiteY10" fmla="*/ 1175495 h 1175495"/>
              <a:gd name="connsiteX11" fmla="*/ 2267611 w 2887853"/>
              <a:gd name="connsiteY11" fmla="*/ 1175495 h 1175495"/>
              <a:gd name="connsiteX12" fmla="*/ 1743448 w 2887853"/>
              <a:gd name="connsiteY12" fmla="*/ 1175495 h 1175495"/>
              <a:gd name="connsiteX13" fmla="*/ 1294166 w 2887853"/>
              <a:gd name="connsiteY13" fmla="*/ 1175495 h 1175495"/>
              <a:gd name="connsiteX14" fmla="*/ 794963 w 2887853"/>
              <a:gd name="connsiteY14" fmla="*/ 1175495 h 1175495"/>
              <a:gd name="connsiteX15" fmla="*/ 195920 w 2887853"/>
              <a:gd name="connsiteY15" fmla="*/ 1175495 h 1175495"/>
              <a:gd name="connsiteX16" fmla="*/ 0 w 2887853"/>
              <a:gd name="connsiteY16" fmla="*/ 979575 h 1175495"/>
              <a:gd name="connsiteX17" fmla="*/ 0 w 2887853"/>
              <a:gd name="connsiteY17" fmla="*/ 587748 h 1175495"/>
              <a:gd name="connsiteX18" fmla="*/ 0 w 2887853"/>
              <a:gd name="connsiteY18" fmla="*/ 195920 h 117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7853" h="1175495" extrusionOk="0">
                <a:moveTo>
                  <a:pt x="0" y="195920"/>
                </a:moveTo>
                <a:cubicBezTo>
                  <a:pt x="-3831" y="106042"/>
                  <a:pt x="92937" y="912"/>
                  <a:pt x="195920" y="0"/>
                </a:cubicBezTo>
                <a:cubicBezTo>
                  <a:pt x="379825" y="-49521"/>
                  <a:pt x="451710" y="35920"/>
                  <a:pt x="645202" y="0"/>
                </a:cubicBezTo>
                <a:cubicBezTo>
                  <a:pt x="838694" y="-35920"/>
                  <a:pt x="935549" y="25379"/>
                  <a:pt x="1094485" y="0"/>
                </a:cubicBezTo>
                <a:cubicBezTo>
                  <a:pt x="1253421" y="-25379"/>
                  <a:pt x="1394782" y="47989"/>
                  <a:pt x="1518807" y="0"/>
                </a:cubicBezTo>
                <a:cubicBezTo>
                  <a:pt x="1642832" y="-47989"/>
                  <a:pt x="1816620" y="56931"/>
                  <a:pt x="2042970" y="0"/>
                </a:cubicBezTo>
                <a:cubicBezTo>
                  <a:pt x="2269320" y="-56931"/>
                  <a:pt x="2414340" y="4210"/>
                  <a:pt x="2691933" y="0"/>
                </a:cubicBezTo>
                <a:cubicBezTo>
                  <a:pt x="2828140" y="-8550"/>
                  <a:pt x="2880583" y="82486"/>
                  <a:pt x="2887853" y="195920"/>
                </a:cubicBezTo>
                <a:cubicBezTo>
                  <a:pt x="2929133" y="353168"/>
                  <a:pt x="2883093" y="407068"/>
                  <a:pt x="2887853" y="564238"/>
                </a:cubicBezTo>
                <a:cubicBezTo>
                  <a:pt x="2892613" y="721408"/>
                  <a:pt x="2844357" y="794039"/>
                  <a:pt x="2887853" y="979575"/>
                </a:cubicBezTo>
                <a:cubicBezTo>
                  <a:pt x="2876100" y="1100972"/>
                  <a:pt x="2813922" y="1190707"/>
                  <a:pt x="2691933" y="1175495"/>
                </a:cubicBezTo>
                <a:cubicBezTo>
                  <a:pt x="2507937" y="1219365"/>
                  <a:pt x="2357933" y="1139560"/>
                  <a:pt x="2267611" y="1175495"/>
                </a:cubicBezTo>
                <a:cubicBezTo>
                  <a:pt x="2177289" y="1211430"/>
                  <a:pt x="1848435" y="1115416"/>
                  <a:pt x="1743448" y="1175495"/>
                </a:cubicBezTo>
                <a:cubicBezTo>
                  <a:pt x="1638461" y="1235574"/>
                  <a:pt x="1478744" y="1171089"/>
                  <a:pt x="1294166" y="1175495"/>
                </a:cubicBezTo>
                <a:cubicBezTo>
                  <a:pt x="1109588" y="1179901"/>
                  <a:pt x="1003918" y="1122202"/>
                  <a:pt x="794963" y="1175495"/>
                </a:cubicBezTo>
                <a:cubicBezTo>
                  <a:pt x="586008" y="1228788"/>
                  <a:pt x="487202" y="1141653"/>
                  <a:pt x="195920" y="1175495"/>
                </a:cubicBezTo>
                <a:cubicBezTo>
                  <a:pt x="59735" y="1167918"/>
                  <a:pt x="-15609" y="1083364"/>
                  <a:pt x="0" y="979575"/>
                </a:cubicBezTo>
                <a:cubicBezTo>
                  <a:pt x="-44773" y="845000"/>
                  <a:pt x="40973" y="764593"/>
                  <a:pt x="0" y="587748"/>
                </a:cubicBezTo>
                <a:cubicBezTo>
                  <a:pt x="-40973" y="410903"/>
                  <a:pt x="10658" y="295522"/>
                  <a:pt x="0" y="195920"/>
                </a:cubicBezTo>
                <a:close/>
              </a:path>
            </a:pathLst>
          </a:custGeom>
          <a:noFill/>
          <a:ln w="28575">
            <a:solidFill>
              <a:srgbClr val="FF0000"/>
            </a:solidFill>
            <a:extLst>
              <a:ext uri="{C807C97D-BFC1-408E-A445-0C87EB9F89A2}">
                <ask:lineSketchStyleProps xmlns:ask="http://schemas.microsoft.com/office/drawing/2018/sketchyshapes" sd="25611228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6600"/>
                </a:solidFill>
              </a:rPr>
              <a:t>Nêu quan điểm về vai trò của xe đạp đối với đời sống con người trong hiện tại và tương lai</a:t>
            </a:r>
          </a:p>
        </p:txBody>
      </p:sp>
    </p:spTree>
    <p:extLst>
      <p:ext uri="{BB962C8B-B14F-4D97-AF65-F5344CB8AC3E}">
        <p14:creationId xmlns:p14="http://schemas.microsoft.com/office/powerpoint/2010/main" val="22808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9CF2C8C1-801D-404C-B5A8-CE42B6831276}"/>
              </a:ext>
            </a:extLst>
          </p:cNvPr>
          <p:cNvSpPr/>
          <p:nvPr/>
        </p:nvSpPr>
        <p:spPr>
          <a:xfrm>
            <a:off x="107397" y="1830774"/>
            <a:ext cx="1650671" cy="3844637"/>
          </a:xfrm>
          <a:prstGeom prst="roundRect">
            <a:avLst>
              <a:gd name="adj" fmla="val 19523"/>
            </a:avLst>
          </a:prstGeom>
          <a:solidFill>
            <a:srgbClr val="C00000"/>
          </a:solidFill>
          <a:effectLst>
            <a:outerShdw blurRad="76200" dir="13500000" sy="23000" kx="1200000" algn="br" rotWithShape="0">
              <a:prstClr val="black">
                <a:alpha val="20000"/>
              </a:prstClr>
            </a:outerShdw>
          </a:effectLst>
          <a:scene3d>
            <a:camera prst="perspectiveRigh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CÁCH LÀM</a:t>
            </a:r>
          </a:p>
          <a:p>
            <a:pPr algn="ctr"/>
            <a:r>
              <a:rPr lang="en-US" sz="2800" b="1"/>
              <a:t> BÀI VĂN THUYẾT MINH</a:t>
            </a:r>
          </a:p>
        </p:txBody>
      </p:sp>
      <p:sp>
        <p:nvSpPr>
          <p:cNvPr id="3" name="Hình chữ nhật: Góc Tròn 2">
            <a:extLst>
              <a:ext uri="{FF2B5EF4-FFF2-40B4-BE49-F238E27FC236}">
                <a16:creationId xmlns:a16="http://schemas.microsoft.com/office/drawing/2014/main" id="{E11BE965-D5A1-40EC-96E5-A6287A11FAB0}"/>
              </a:ext>
            </a:extLst>
          </p:cNvPr>
          <p:cNvSpPr/>
          <p:nvPr/>
        </p:nvSpPr>
        <p:spPr>
          <a:xfrm>
            <a:off x="2244304" y="415637"/>
            <a:ext cx="1983179" cy="771895"/>
          </a:xfrm>
          <a:prstGeom prst="roundRect">
            <a:avLst/>
          </a:prstGeom>
          <a:solidFill>
            <a:srgbClr val="00206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BƯỚC 1</a:t>
            </a:r>
          </a:p>
        </p:txBody>
      </p:sp>
      <p:sp>
        <p:nvSpPr>
          <p:cNvPr id="34" name="Hình chữ nhật: Góc Tròn 33">
            <a:extLst>
              <a:ext uri="{FF2B5EF4-FFF2-40B4-BE49-F238E27FC236}">
                <a16:creationId xmlns:a16="http://schemas.microsoft.com/office/drawing/2014/main" id="{72B3190A-5349-4A59-A2D9-B09B7CF61B4B}"/>
              </a:ext>
            </a:extLst>
          </p:cNvPr>
          <p:cNvSpPr/>
          <p:nvPr/>
        </p:nvSpPr>
        <p:spPr>
          <a:xfrm>
            <a:off x="2244302" y="1429986"/>
            <a:ext cx="1983179" cy="771895"/>
          </a:xfrm>
          <a:prstGeom prst="roundRect">
            <a:avLst/>
          </a:prstGeom>
          <a:solidFill>
            <a:srgbClr val="1D68F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BƯỚC 2</a:t>
            </a:r>
          </a:p>
        </p:txBody>
      </p:sp>
      <p:sp>
        <p:nvSpPr>
          <p:cNvPr id="36" name="Hình chữ nhật: Góc Tròn 35">
            <a:extLst>
              <a:ext uri="{FF2B5EF4-FFF2-40B4-BE49-F238E27FC236}">
                <a16:creationId xmlns:a16="http://schemas.microsoft.com/office/drawing/2014/main" id="{3927B5A3-FAC5-403A-BE5A-DB232B66B916}"/>
              </a:ext>
            </a:extLst>
          </p:cNvPr>
          <p:cNvSpPr/>
          <p:nvPr/>
        </p:nvSpPr>
        <p:spPr>
          <a:xfrm>
            <a:off x="2244300" y="3251864"/>
            <a:ext cx="1983179" cy="771895"/>
          </a:xfrm>
          <a:prstGeom prst="roundRect">
            <a:avLst/>
          </a:prstGeom>
          <a:solidFill>
            <a:srgbClr val="0066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BƯỚC 3</a:t>
            </a:r>
          </a:p>
        </p:txBody>
      </p:sp>
      <p:sp>
        <p:nvSpPr>
          <p:cNvPr id="38" name="Hình chữ nhật: Góc Tròn 37">
            <a:extLst>
              <a:ext uri="{FF2B5EF4-FFF2-40B4-BE49-F238E27FC236}">
                <a16:creationId xmlns:a16="http://schemas.microsoft.com/office/drawing/2014/main" id="{AE9B07F3-000B-42A1-879B-BD125DF71B45}"/>
              </a:ext>
            </a:extLst>
          </p:cNvPr>
          <p:cNvSpPr/>
          <p:nvPr/>
        </p:nvSpPr>
        <p:spPr>
          <a:xfrm>
            <a:off x="2244301" y="4942113"/>
            <a:ext cx="1983179" cy="771895"/>
          </a:xfrm>
          <a:prstGeom prst="roundRect">
            <a:avLst/>
          </a:prstGeom>
          <a:solidFill>
            <a:srgbClr val="FF99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BƯỚC 4</a:t>
            </a:r>
          </a:p>
        </p:txBody>
      </p:sp>
      <p:sp>
        <p:nvSpPr>
          <p:cNvPr id="40" name="Hình chữ nhật: Góc Tròn 39">
            <a:extLst>
              <a:ext uri="{FF2B5EF4-FFF2-40B4-BE49-F238E27FC236}">
                <a16:creationId xmlns:a16="http://schemas.microsoft.com/office/drawing/2014/main" id="{597B7642-1BCE-475D-99DB-D26728235E80}"/>
              </a:ext>
            </a:extLst>
          </p:cNvPr>
          <p:cNvSpPr/>
          <p:nvPr/>
        </p:nvSpPr>
        <p:spPr>
          <a:xfrm>
            <a:off x="2244302" y="5883236"/>
            <a:ext cx="1983179" cy="771895"/>
          </a:xfrm>
          <a:prstGeom prst="roundRect">
            <a:avLst/>
          </a:prstGeom>
          <a:solidFill>
            <a:srgbClr val="7030A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BƯỚC 5</a:t>
            </a:r>
          </a:p>
        </p:txBody>
      </p:sp>
      <p:sp>
        <p:nvSpPr>
          <p:cNvPr id="42" name="Hình chữ nhật: Góc Tròn 41">
            <a:extLst>
              <a:ext uri="{FF2B5EF4-FFF2-40B4-BE49-F238E27FC236}">
                <a16:creationId xmlns:a16="http://schemas.microsoft.com/office/drawing/2014/main" id="{9F1D9414-AE46-4350-A524-3EAB8AE55C52}"/>
              </a:ext>
            </a:extLst>
          </p:cNvPr>
          <p:cNvSpPr/>
          <p:nvPr/>
        </p:nvSpPr>
        <p:spPr>
          <a:xfrm>
            <a:off x="4439391" y="415636"/>
            <a:ext cx="7044048" cy="771895"/>
          </a:xfrm>
          <a:prstGeom prst="roundRect">
            <a:avLst/>
          </a:prstGeom>
          <a:solidFill>
            <a:srgbClr val="00206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t>Xác định yêu cầu, đối tượng thuyết minh</a:t>
            </a:r>
          </a:p>
        </p:txBody>
      </p:sp>
      <p:sp>
        <p:nvSpPr>
          <p:cNvPr id="44" name="Hình chữ nhật: Góc Tròn 43">
            <a:extLst>
              <a:ext uri="{FF2B5EF4-FFF2-40B4-BE49-F238E27FC236}">
                <a16:creationId xmlns:a16="http://schemas.microsoft.com/office/drawing/2014/main" id="{D0104FCD-F51F-4913-989A-5DB7A0296CB7}"/>
              </a:ext>
            </a:extLst>
          </p:cNvPr>
          <p:cNvSpPr/>
          <p:nvPr/>
        </p:nvSpPr>
        <p:spPr>
          <a:xfrm>
            <a:off x="4431473" y="1380507"/>
            <a:ext cx="7618023" cy="870854"/>
          </a:xfrm>
          <a:prstGeom prst="roundRect">
            <a:avLst/>
          </a:prstGeom>
          <a:solidFill>
            <a:srgbClr val="1D68F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t>Tìm hiểu đối tượng thuyết minh, khoanh vùng kiến thức về đối tượng, lựa chọn PPTM</a:t>
            </a:r>
          </a:p>
        </p:txBody>
      </p:sp>
      <p:sp>
        <p:nvSpPr>
          <p:cNvPr id="48" name="Hình chữ nhật: Góc Tròn 47">
            <a:extLst>
              <a:ext uri="{FF2B5EF4-FFF2-40B4-BE49-F238E27FC236}">
                <a16:creationId xmlns:a16="http://schemas.microsoft.com/office/drawing/2014/main" id="{7D80BADA-B614-4576-A4AD-EF91A434E601}"/>
              </a:ext>
            </a:extLst>
          </p:cNvPr>
          <p:cNvSpPr/>
          <p:nvPr/>
        </p:nvSpPr>
        <p:spPr>
          <a:xfrm>
            <a:off x="4439391" y="2520543"/>
            <a:ext cx="997530" cy="2254335"/>
          </a:xfrm>
          <a:prstGeom prst="roundRect">
            <a:avLst/>
          </a:prstGeom>
          <a:solidFill>
            <a:srgbClr val="0066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Lập dàn ý</a:t>
            </a:r>
          </a:p>
        </p:txBody>
      </p:sp>
      <p:sp>
        <p:nvSpPr>
          <p:cNvPr id="49" name="Hình chữ nhật: Góc Tròn 48">
            <a:extLst>
              <a:ext uri="{FF2B5EF4-FFF2-40B4-BE49-F238E27FC236}">
                <a16:creationId xmlns:a16="http://schemas.microsoft.com/office/drawing/2014/main" id="{B2820B8A-AF03-4E8B-8530-7D933AB13C66}"/>
              </a:ext>
            </a:extLst>
          </p:cNvPr>
          <p:cNvSpPr/>
          <p:nvPr/>
        </p:nvSpPr>
        <p:spPr>
          <a:xfrm>
            <a:off x="5652652" y="2520543"/>
            <a:ext cx="3610101" cy="564081"/>
          </a:xfrm>
          <a:prstGeom prst="roundRect">
            <a:avLst/>
          </a:prstGeom>
          <a:solidFill>
            <a:srgbClr val="0066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t>Giới thiệu đối tượng</a:t>
            </a:r>
          </a:p>
        </p:txBody>
      </p:sp>
      <p:sp>
        <p:nvSpPr>
          <p:cNvPr id="50" name="Hình chữ nhật: Góc Tròn 49">
            <a:extLst>
              <a:ext uri="{FF2B5EF4-FFF2-40B4-BE49-F238E27FC236}">
                <a16:creationId xmlns:a16="http://schemas.microsoft.com/office/drawing/2014/main" id="{3A482656-0727-46E8-89F5-5620882F1EF0}"/>
              </a:ext>
            </a:extLst>
          </p:cNvPr>
          <p:cNvSpPr/>
          <p:nvPr/>
        </p:nvSpPr>
        <p:spPr>
          <a:xfrm>
            <a:off x="5652651" y="3202385"/>
            <a:ext cx="4857011" cy="870854"/>
          </a:xfrm>
          <a:prstGeom prst="roundRect">
            <a:avLst/>
          </a:prstGeom>
          <a:solidFill>
            <a:srgbClr val="0066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t>Trình bày cấu tạo, đặc điểm, tác dụng,… của đối tượng</a:t>
            </a:r>
          </a:p>
        </p:txBody>
      </p:sp>
      <p:sp>
        <p:nvSpPr>
          <p:cNvPr id="51" name="Hình chữ nhật: Góc Tròn 50">
            <a:extLst>
              <a:ext uri="{FF2B5EF4-FFF2-40B4-BE49-F238E27FC236}">
                <a16:creationId xmlns:a16="http://schemas.microsoft.com/office/drawing/2014/main" id="{D06027F6-5F09-40C6-B22F-E5B87757B27B}"/>
              </a:ext>
            </a:extLst>
          </p:cNvPr>
          <p:cNvSpPr/>
          <p:nvPr/>
        </p:nvSpPr>
        <p:spPr>
          <a:xfrm>
            <a:off x="5652651" y="4210797"/>
            <a:ext cx="5225146" cy="564081"/>
          </a:xfrm>
          <a:prstGeom prst="roundRect">
            <a:avLst/>
          </a:prstGeom>
          <a:solidFill>
            <a:srgbClr val="0066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t>Bày tỏ thái độ đối với đối tượng</a:t>
            </a:r>
          </a:p>
        </p:txBody>
      </p:sp>
      <p:sp>
        <p:nvSpPr>
          <p:cNvPr id="52" name="Hình chữ nhật: Góc Tròn 51">
            <a:extLst>
              <a:ext uri="{FF2B5EF4-FFF2-40B4-BE49-F238E27FC236}">
                <a16:creationId xmlns:a16="http://schemas.microsoft.com/office/drawing/2014/main" id="{B4DBF22C-20D5-478C-938C-A95A53CC9AA2}"/>
              </a:ext>
            </a:extLst>
          </p:cNvPr>
          <p:cNvSpPr/>
          <p:nvPr/>
        </p:nvSpPr>
        <p:spPr>
          <a:xfrm>
            <a:off x="4431473" y="5046019"/>
            <a:ext cx="1664527" cy="564081"/>
          </a:xfrm>
          <a:prstGeom prst="roundRect">
            <a:avLst/>
          </a:prstGeom>
          <a:solidFill>
            <a:srgbClr val="FF99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t>Viết bài</a:t>
            </a:r>
          </a:p>
        </p:txBody>
      </p:sp>
      <p:sp>
        <p:nvSpPr>
          <p:cNvPr id="53" name="Hình chữ nhật: Góc Tròn 52">
            <a:extLst>
              <a:ext uri="{FF2B5EF4-FFF2-40B4-BE49-F238E27FC236}">
                <a16:creationId xmlns:a16="http://schemas.microsoft.com/office/drawing/2014/main" id="{6A99BBA5-78A9-4EC3-BED3-204F4E571708}"/>
              </a:ext>
            </a:extLst>
          </p:cNvPr>
          <p:cNvSpPr/>
          <p:nvPr/>
        </p:nvSpPr>
        <p:spPr>
          <a:xfrm>
            <a:off x="4439391" y="5963402"/>
            <a:ext cx="3861462" cy="564081"/>
          </a:xfrm>
          <a:prstGeom prst="roundRect">
            <a:avLst/>
          </a:prstGeom>
          <a:solidFill>
            <a:srgbClr val="7030A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t>Đọc lại và sửa chữa lỗi</a:t>
            </a:r>
          </a:p>
        </p:txBody>
      </p:sp>
      <p:cxnSp>
        <p:nvCxnSpPr>
          <p:cNvPr id="5" name="Đường kết nối: Cong 4">
            <a:extLst>
              <a:ext uri="{FF2B5EF4-FFF2-40B4-BE49-F238E27FC236}">
                <a16:creationId xmlns:a16="http://schemas.microsoft.com/office/drawing/2014/main" id="{54261E4E-0CC1-4CA4-A812-22A71F9366A4}"/>
              </a:ext>
            </a:extLst>
          </p:cNvPr>
          <p:cNvCxnSpPr>
            <a:stCxn id="2" idx="0"/>
            <a:endCxn id="3" idx="1"/>
          </p:cNvCxnSpPr>
          <p:nvPr/>
        </p:nvCxnSpPr>
        <p:spPr>
          <a:xfrm rot="5400000" flipH="1" flipV="1">
            <a:off x="1073924" y="660395"/>
            <a:ext cx="1029189" cy="1311571"/>
          </a:xfrm>
          <a:prstGeom prst="curvedConnector2">
            <a:avLst/>
          </a:prstGeom>
          <a:ln w="57150">
            <a:solidFill>
              <a:srgbClr val="002060"/>
            </a:solidFill>
            <a:prstDash val="lg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Đường kết nối: Cong 10">
            <a:extLst>
              <a:ext uri="{FF2B5EF4-FFF2-40B4-BE49-F238E27FC236}">
                <a16:creationId xmlns:a16="http://schemas.microsoft.com/office/drawing/2014/main" id="{020A4546-26FE-4531-AB37-0DCA4BCE3304}"/>
              </a:ext>
            </a:extLst>
          </p:cNvPr>
          <p:cNvCxnSpPr>
            <a:stCxn id="2" idx="3"/>
            <a:endCxn id="34" idx="1"/>
          </p:cNvCxnSpPr>
          <p:nvPr/>
        </p:nvCxnSpPr>
        <p:spPr>
          <a:xfrm flipV="1">
            <a:off x="1758068" y="1815934"/>
            <a:ext cx="486234" cy="1937159"/>
          </a:xfrm>
          <a:prstGeom prst="curvedConnector3">
            <a:avLst/>
          </a:prstGeom>
          <a:ln w="57150">
            <a:solidFill>
              <a:srgbClr val="1D68FF"/>
            </a:solidFill>
            <a:prstDash val="lg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Đường kết nối: Cong 24">
            <a:extLst>
              <a:ext uri="{FF2B5EF4-FFF2-40B4-BE49-F238E27FC236}">
                <a16:creationId xmlns:a16="http://schemas.microsoft.com/office/drawing/2014/main" id="{E619F248-E941-4116-A4D4-6314EC81ACEF}"/>
              </a:ext>
            </a:extLst>
          </p:cNvPr>
          <p:cNvCxnSpPr>
            <a:stCxn id="2" idx="3"/>
            <a:endCxn id="36" idx="1"/>
          </p:cNvCxnSpPr>
          <p:nvPr/>
        </p:nvCxnSpPr>
        <p:spPr>
          <a:xfrm flipV="1">
            <a:off x="1758068" y="3637812"/>
            <a:ext cx="486232" cy="115281"/>
          </a:xfrm>
          <a:prstGeom prst="curvedConnector3">
            <a:avLst/>
          </a:prstGeom>
          <a:ln w="57150">
            <a:solidFill>
              <a:srgbClr val="006600"/>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Đường kết nối: Cong 28">
            <a:extLst>
              <a:ext uri="{FF2B5EF4-FFF2-40B4-BE49-F238E27FC236}">
                <a16:creationId xmlns:a16="http://schemas.microsoft.com/office/drawing/2014/main" id="{275436B2-07A2-40C4-8A7E-9499C93393FC}"/>
              </a:ext>
            </a:extLst>
          </p:cNvPr>
          <p:cNvCxnSpPr>
            <a:stCxn id="2" idx="3"/>
            <a:endCxn id="38" idx="1"/>
          </p:cNvCxnSpPr>
          <p:nvPr/>
        </p:nvCxnSpPr>
        <p:spPr>
          <a:xfrm>
            <a:off x="1758068" y="3753093"/>
            <a:ext cx="486233" cy="1574968"/>
          </a:xfrm>
          <a:prstGeom prst="curvedConnector3">
            <a:avLst/>
          </a:prstGeom>
          <a:ln w="57150">
            <a:solidFill>
              <a:srgbClr val="FFC000"/>
            </a:solidFill>
            <a:prstDash val="lg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Đường kết nối: Cong 54">
            <a:extLst>
              <a:ext uri="{FF2B5EF4-FFF2-40B4-BE49-F238E27FC236}">
                <a16:creationId xmlns:a16="http://schemas.microsoft.com/office/drawing/2014/main" id="{FB95B290-28C9-452B-8EAB-B3FC6FF7E86E}"/>
              </a:ext>
            </a:extLst>
          </p:cNvPr>
          <p:cNvCxnSpPr>
            <a:stCxn id="2" idx="2"/>
            <a:endCxn id="40" idx="1"/>
          </p:cNvCxnSpPr>
          <p:nvPr/>
        </p:nvCxnSpPr>
        <p:spPr>
          <a:xfrm rot="16200000" flipH="1">
            <a:off x="1291631" y="5316512"/>
            <a:ext cx="593773" cy="1311569"/>
          </a:xfrm>
          <a:prstGeom prst="curvedConnector2">
            <a:avLst/>
          </a:prstGeom>
          <a:ln w="57150">
            <a:solidFill>
              <a:srgbClr val="7030A0"/>
            </a:solidFill>
            <a:prstDash val="lg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8" name="Hình ảnh 57">
            <a:extLst>
              <a:ext uri="{FF2B5EF4-FFF2-40B4-BE49-F238E27FC236}">
                <a16:creationId xmlns:a16="http://schemas.microsoft.com/office/drawing/2014/main" id="{A3C94F3E-0D32-4199-86B1-657D31D59E40}"/>
              </a:ext>
            </a:extLst>
          </p:cNvPr>
          <p:cNvPicPr>
            <a:picLocks noChangeAspect="1"/>
          </p:cNvPicPr>
          <p:nvPr/>
        </p:nvPicPr>
        <p:blipFill>
          <a:blip r:embed="rId3"/>
          <a:stretch>
            <a:fillRect/>
          </a:stretch>
        </p:blipFill>
        <p:spPr>
          <a:xfrm>
            <a:off x="12859473" y="-82414"/>
            <a:ext cx="926672" cy="883997"/>
          </a:xfrm>
          <a:prstGeom prst="rect">
            <a:avLst/>
          </a:prstGeom>
        </p:spPr>
      </p:pic>
      <p:pic>
        <p:nvPicPr>
          <p:cNvPr id="62" name="Hình ảnh 61">
            <a:extLst>
              <a:ext uri="{FF2B5EF4-FFF2-40B4-BE49-F238E27FC236}">
                <a16:creationId xmlns:a16="http://schemas.microsoft.com/office/drawing/2014/main" id="{2196BEFC-2859-4E60-A6E0-9FACD92AC8A5}"/>
              </a:ext>
            </a:extLst>
          </p:cNvPr>
          <p:cNvPicPr>
            <a:picLocks noChangeAspect="1"/>
          </p:cNvPicPr>
          <p:nvPr/>
        </p:nvPicPr>
        <p:blipFill>
          <a:blip r:embed="rId4">
            <a:clrChange>
              <a:clrFrom>
                <a:srgbClr val="FBFBFB"/>
              </a:clrFrom>
              <a:clrTo>
                <a:srgbClr val="FBFBFB">
                  <a:alpha val="0"/>
                </a:srgbClr>
              </a:clrTo>
            </a:clrChang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0711190" y="5675409"/>
            <a:ext cx="1480809" cy="1129063"/>
          </a:xfrm>
          <a:prstGeom prst="rect">
            <a:avLst/>
          </a:prstGeom>
        </p:spPr>
      </p:pic>
    </p:spTree>
    <p:extLst>
      <p:ext uri="{BB962C8B-B14F-4D97-AF65-F5344CB8AC3E}">
        <p14:creationId xmlns:p14="http://schemas.microsoft.com/office/powerpoint/2010/main" val="66697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1000"/>
                                        <p:tgtEl>
                                          <p:spTgt spid="44"/>
                                        </p:tgtEl>
                                      </p:cBhvr>
                                    </p:animEffect>
                                    <p:anim calcmode="lin" valueType="num">
                                      <p:cBhvr>
                                        <p:cTn id="31" dur="1000" fill="hold"/>
                                        <p:tgtEl>
                                          <p:spTgt spid="44"/>
                                        </p:tgtEl>
                                        <p:attrNameLst>
                                          <p:attrName>ppt_x</p:attrName>
                                        </p:attrNameLst>
                                      </p:cBhvr>
                                      <p:tavLst>
                                        <p:tav tm="0">
                                          <p:val>
                                            <p:strVal val="#ppt_x"/>
                                          </p:val>
                                        </p:tav>
                                        <p:tav tm="100000">
                                          <p:val>
                                            <p:strVal val="#ppt_x"/>
                                          </p:val>
                                        </p:tav>
                                      </p:tavLst>
                                    </p:anim>
                                    <p:anim calcmode="lin" valueType="num">
                                      <p:cBhvr>
                                        <p:cTn id="3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1000"/>
                                        <p:tgtEl>
                                          <p:spTgt spid="48"/>
                                        </p:tgtEl>
                                      </p:cBhvr>
                                    </p:animEffect>
                                    <p:anim calcmode="lin" valueType="num">
                                      <p:cBhvr>
                                        <p:cTn id="46" dur="1000" fill="hold"/>
                                        <p:tgtEl>
                                          <p:spTgt spid="48"/>
                                        </p:tgtEl>
                                        <p:attrNameLst>
                                          <p:attrName>ppt_x</p:attrName>
                                        </p:attrNameLst>
                                      </p:cBhvr>
                                      <p:tavLst>
                                        <p:tav tm="0">
                                          <p:val>
                                            <p:strVal val="#ppt_x"/>
                                          </p:val>
                                        </p:tav>
                                        <p:tav tm="100000">
                                          <p:val>
                                            <p:strVal val="#ppt_x"/>
                                          </p:val>
                                        </p:tav>
                                      </p:tavLst>
                                    </p:anim>
                                    <p:anim calcmode="lin" valueType="num">
                                      <p:cBhvr>
                                        <p:cTn id="47" dur="1000" fill="hold"/>
                                        <p:tgtEl>
                                          <p:spTgt spid="48"/>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1000"/>
                                        <p:tgtEl>
                                          <p:spTgt spid="49"/>
                                        </p:tgtEl>
                                      </p:cBhvr>
                                    </p:animEffect>
                                    <p:anim calcmode="lin" valueType="num">
                                      <p:cBhvr>
                                        <p:cTn id="52" dur="1000" fill="hold"/>
                                        <p:tgtEl>
                                          <p:spTgt spid="49"/>
                                        </p:tgtEl>
                                        <p:attrNameLst>
                                          <p:attrName>ppt_x</p:attrName>
                                        </p:attrNameLst>
                                      </p:cBhvr>
                                      <p:tavLst>
                                        <p:tav tm="0">
                                          <p:val>
                                            <p:strVal val="#ppt_x"/>
                                          </p:val>
                                        </p:tav>
                                        <p:tav tm="100000">
                                          <p:val>
                                            <p:strVal val="#ppt_x"/>
                                          </p:val>
                                        </p:tav>
                                      </p:tavLst>
                                    </p:anim>
                                    <p:anim calcmode="lin" valueType="num">
                                      <p:cBhvr>
                                        <p:cTn id="53" dur="1000" fill="hold"/>
                                        <p:tgtEl>
                                          <p:spTgt spid="49"/>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1000"/>
                                        <p:tgtEl>
                                          <p:spTgt spid="50"/>
                                        </p:tgtEl>
                                      </p:cBhvr>
                                    </p:animEffect>
                                    <p:anim calcmode="lin" valueType="num">
                                      <p:cBhvr>
                                        <p:cTn id="58" dur="1000" fill="hold"/>
                                        <p:tgtEl>
                                          <p:spTgt spid="50"/>
                                        </p:tgtEl>
                                        <p:attrNameLst>
                                          <p:attrName>ppt_x</p:attrName>
                                        </p:attrNameLst>
                                      </p:cBhvr>
                                      <p:tavLst>
                                        <p:tav tm="0">
                                          <p:val>
                                            <p:strVal val="#ppt_x"/>
                                          </p:val>
                                        </p:tav>
                                        <p:tav tm="100000">
                                          <p:val>
                                            <p:strVal val="#ppt_x"/>
                                          </p:val>
                                        </p:tav>
                                      </p:tavLst>
                                    </p:anim>
                                    <p:anim calcmode="lin" valueType="num">
                                      <p:cBhvr>
                                        <p:cTn id="59" dur="1000" fill="hold"/>
                                        <p:tgtEl>
                                          <p:spTgt spid="50"/>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1000"/>
                                        <p:tgtEl>
                                          <p:spTgt spid="51"/>
                                        </p:tgtEl>
                                      </p:cBhvr>
                                    </p:animEffect>
                                    <p:anim calcmode="lin" valueType="num">
                                      <p:cBhvr>
                                        <p:cTn id="64" dur="1000" fill="hold"/>
                                        <p:tgtEl>
                                          <p:spTgt spid="51"/>
                                        </p:tgtEl>
                                        <p:attrNameLst>
                                          <p:attrName>ppt_x</p:attrName>
                                        </p:attrNameLst>
                                      </p:cBhvr>
                                      <p:tavLst>
                                        <p:tav tm="0">
                                          <p:val>
                                            <p:strVal val="#ppt_x"/>
                                          </p:val>
                                        </p:tav>
                                        <p:tav tm="100000">
                                          <p:val>
                                            <p:strVal val="#ppt_x"/>
                                          </p:val>
                                        </p:tav>
                                      </p:tavLst>
                                    </p:anim>
                                    <p:anim calcmode="lin" valueType="num">
                                      <p:cBhvr>
                                        <p:cTn id="6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par>
                                <p:cTn id="71" presetID="42"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1000"/>
                                        <p:tgtEl>
                                          <p:spTgt spid="38"/>
                                        </p:tgtEl>
                                      </p:cBhvr>
                                    </p:animEffect>
                                    <p:anim calcmode="lin" valueType="num">
                                      <p:cBhvr>
                                        <p:cTn id="74" dur="1000" fill="hold"/>
                                        <p:tgtEl>
                                          <p:spTgt spid="38"/>
                                        </p:tgtEl>
                                        <p:attrNameLst>
                                          <p:attrName>ppt_x</p:attrName>
                                        </p:attrNameLst>
                                      </p:cBhvr>
                                      <p:tavLst>
                                        <p:tav tm="0">
                                          <p:val>
                                            <p:strVal val="#ppt_x"/>
                                          </p:val>
                                        </p:tav>
                                        <p:tav tm="100000">
                                          <p:val>
                                            <p:strVal val="#ppt_x"/>
                                          </p:val>
                                        </p:tav>
                                      </p:tavLst>
                                    </p:anim>
                                    <p:anim calcmode="lin" valueType="num">
                                      <p:cBhvr>
                                        <p:cTn id="75" dur="1000" fill="hold"/>
                                        <p:tgtEl>
                                          <p:spTgt spid="38"/>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1000"/>
                                        <p:tgtEl>
                                          <p:spTgt spid="52"/>
                                        </p:tgtEl>
                                      </p:cBhvr>
                                    </p:animEffect>
                                    <p:anim calcmode="lin" valueType="num">
                                      <p:cBhvr>
                                        <p:cTn id="79" dur="1000" fill="hold"/>
                                        <p:tgtEl>
                                          <p:spTgt spid="52"/>
                                        </p:tgtEl>
                                        <p:attrNameLst>
                                          <p:attrName>ppt_x</p:attrName>
                                        </p:attrNameLst>
                                      </p:cBhvr>
                                      <p:tavLst>
                                        <p:tav tm="0">
                                          <p:val>
                                            <p:strVal val="#ppt_x"/>
                                          </p:val>
                                        </p:tav>
                                        <p:tav tm="100000">
                                          <p:val>
                                            <p:strVal val="#ppt_x"/>
                                          </p:val>
                                        </p:tav>
                                      </p:tavLst>
                                    </p:anim>
                                    <p:anim calcmode="lin" valueType="num">
                                      <p:cBhvr>
                                        <p:cTn id="8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barn(inVertical)">
                                      <p:cBhvr>
                                        <p:cTn id="85" dur="500"/>
                                        <p:tgtEl>
                                          <p:spTgt spid="55"/>
                                        </p:tgtEl>
                                      </p:cBhvr>
                                    </p:animEffect>
                                  </p:childTnLst>
                                </p:cTn>
                              </p:par>
                              <p:par>
                                <p:cTn id="86" presetID="42"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1000"/>
                                        <p:tgtEl>
                                          <p:spTgt spid="40"/>
                                        </p:tgtEl>
                                      </p:cBhvr>
                                    </p:animEffect>
                                    <p:anim calcmode="lin" valueType="num">
                                      <p:cBhvr>
                                        <p:cTn id="89" dur="1000" fill="hold"/>
                                        <p:tgtEl>
                                          <p:spTgt spid="40"/>
                                        </p:tgtEl>
                                        <p:attrNameLst>
                                          <p:attrName>ppt_x</p:attrName>
                                        </p:attrNameLst>
                                      </p:cBhvr>
                                      <p:tavLst>
                                        <p:tav tm="0">
                                          <p:val>
                                            <p:strVal val="#ppt_x"/>
                                          </p:val>
                                        </p:tav>
                                        <p:tav tm="100000">
                                          <p:val>
                                            <p:strVal val="#ppt_x"/>
                                          </p:val>
                                        </p:tav>
                                      </p:tavLst>
                                    </p:anim>
                                    <p:anim calcmode="lin" valueType="num">
                                      <p:cBhvr>
                                        <p:cTn id="90" dur="1000" fill="hold"/>
                                        <p:tgtEl>
                                          <p:spTgt spid="40"/>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1000"/>
                                        <p:tgtEl>
                                          <p:spTgt spid="53"/>
                                        </p:tgtEl>
                                      </p:cBhvr>
                                    </p:animEffect>
                                    <p:anim calcmode="lin" valueType="num">
                                      <p:cBhvr>
                                        <p:cTn id="94" dur="1000" fill="hold"/>
                                        <p:tgtEl>
                                          <p:spTgt spid="53"/>
                                        </p:tgtEl>
                                        <p:attrNameLst>
                                          <p:attrName>ppt_x</p:attrName>
                                        </p:attrNameLst>
                                      </p:cBhvr>
                                      <p:tavLst>
                                        <p:tav tm="0">
                                          <p:val>
                                            <p:strVal val="#ppt_x"/>
                                          </p:val>
                                        </p:tav>
                                        <p:tav tm="100000">
                                          <p:val>
                                            <p:strVal val="#ppt_x"/>
                                          </p:val>
                                        </p:tav>
                                      </p:tavLst>
                                    </p:anim>
                                    <p:anim calcmode="lin" valueType="num">
                                      <p:cBhvr>
                                        <p:cTn id="9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6" grpId="0" animBg="1"/>
      <p:bldP spid="38" grpId="0" animBg="1"/>
      <p:bldP spid="40" grpId="0" animBg="1"/>
      <p:bldP spid="42" grpId="0" animBg="1"/>
      <p:bldP spid="44" grpId="0" animBg="1"/>
      <p:bldP spid="48" grpId="0" animBg="1"/>
      <p:bldP spid="49" grpId="0" animBg="1"/>
      <p:bldP spid="50" grpId="0" animBg="1"/>
      <p:bldP spid="51" grpId="0" animBg="1"/>
      <p:bldP spid="52" grpId="0" animBg="1"/>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9CF2C8C1-801D-404C-B5A8-CE42B6831276}"/>
              </a:ext>
            </a:extLst>
          </p:cNvPr>
          <p:cNvSpPr/>
          <p:nvPr/>
        </p:nvSpPr>
        <p:spPr>
          <a:xfrm>
            <a:off x="107397" y="1830774"/>
            <a:ext cx="1650671" cy="3844637"/>
          </a:xfrm>
          <a:prstGeom prst="roundRect">
            <a:avLst>
              <a:gd name="adj" fmla="val 19523"/>
            </a:avLst>
          </a:prstGeom>
          <a:solidFill>
            <a:srgbClr val="0070C0"/>
          </a:solidFill>
          <a:effectLst>
            <a:outerShdw blurRad="76200" dir="13500000" sy="23000" kx="1200000" algn="br" rotWithShape="0">
              <a:prstClr val="black">
                <a:alpha val="20000"/>
              </a:prstClr>
            </a:outerShdw>
          </a:effectLst>
          <a:scene3d>
            <a:camera prst="perspectiveRigh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THUYẾT MINH VỀ ĐỒ VẬT, SỰ VẬT, LOÀI VẬT</a:t>
            </a:r>
          </a:p>
        </p:txBody>
      </p:sp>
      <p:sp>
        <p:nvSpPr>
          <p:cNvPr id="3" name="Hình chữ nhật: Góc Tròn 2">
            <a:extLst>
              <a:ext uri="{FF2B5EF4-FFF2-40B4-BE49-F238E27FC236}">
                <a16:creationId xmlns:a16="http://schemas.microsoft.com/office/drawing/2014/main" id="{E11BE965-D5A1-40EC-96E5-A6287A11FAB0}"/>
              </a:ext>
            </a:extLst>
          </p:cNvPr>
          <p:cNvSpPr/>
          <p:nvPr/>
        </p:nvSpPr>
        <p:spPr>
          <a:xfrm>
            <a:off x="2244305" y="548985"/>
            <a:ext cx="1718096" cy="771895"/>
          </a:xfrm>
          <a:prstGeom prst="roundRect">
            <a:avLst/>
          </a:prstGeom>
          <a:solidFill>
            <a:srgbClr val="FF99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MỞ BÀI</a:t>
            </a:r>
          </a:p>
        </p:txBody>
      </p:sp>
      <p:sp>
        <p:nvSpPr>
          <p:cNvPr id="36" name="Hình chữ nhật: Góc Tròn 35">
            <a:extLst>
              <a:ext uri="{FF2B5EF4-FFF2-40B4-BE49-F238E27FC236}">
                <a16:creationId xmlns:a16="http://schemas.microsoft.com/office/drawing/2014/main" id="{3927B5A3-FAC5-403A-BE5A-DB232B66B916}"/>
              </a:ext>
            </a:extLst>
          </p:cNvPr>
          <p:cNvSpPr/>
          <p:nvPr/>
        </p:nvSpPr>
        <p:spPr>
          <a:xfrm>
            <a:off x="2169869" y="3118514"/>
            <a:ext cx="1983179" cy="771895"/>
          </a:xfrm>
          <a:prstGeom prst="roundRect">
            <a:avLst/>
          </a:prstGeom>
          <a:solidFill>
            <a:srgbClr val="0066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THÂN BÀI</a:t>
            </a:r>
          </a:p>
        </p:txBody>
      </p:sp>
      <p:sp>
        <p:nvSpPr>
          <p:cNvPr id="40" name="Hình chữ nhật: Góc Tròn 39">
            <a:extLst>
              <a:ext uri="{FF2B5EF4-FFF2-40B4-BE49-F238E27FC236}">
                <a16:creationId xmlns:a16="http://schemas.microsoft.com/office/drawing/2014/main" id="{597B7642-1BCE-475D-99DB-D26728235E80}"/>
              </a:ext>
            </a:extLst>
          </p:cNvPr>
          <p:cNvSpPr/>
          <p:nvPr/>
        </p:nvSpPr>
        <p:spPr>
          <a:xfrm>
            <a:off x="2244302" y="5711553"/>
            <a:ext cx="1983179" cy="771895"/>
          </a:xfrm>
          <a:prstGeom prst="roundRect">
            <a:avLst/>
          </a:prstGeom>
          <a:solidFill>
            <a:srgbClr val="6633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KẾT BÀI</a:t>
            </a:r>
          </a:p>
        </p:txBody>
      </p:sp>
      <p:sp>
        <p:nvSpPr>
          <p:cNvPr id="42" name="Hình chữ nhật: Góc Tròn 41">
            <a:extLst>
              <a:ext uri="{FF2B5EF4-FFF2-40B4-BE49-F238E27FC236}">
                <a16:creationId xmlns:a16="http://schemas.microsoft.com/office/drawing/2014/main" id="{9F1D9414-AE46-4350-A524-3EAB8AE55C52}"/>
              </a:ext>
            </a:extLst>
          </p:cNvPr>
          <p:cNvSpPr/>
          <p:nvPr/>
        </p:nvSpPr>
        <p:spPr>
          <a:xfrm>
            <a:off x="4153049" y="492934"/>
            <a:ext cx="6862282" cy="883997"/>
          </a:xfrm>
          <a:prstGeom prst="roundRect">
            <a:avLst/>
          </a:prstGeom>
          <a:solidFill>
            <a:srgbClr val="FF99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2400" b="1"/>
              <a:t>Giới thiệu tên gọi</a:t>
            </a:r>
          </a:p>
          <a:p>
            <a:pPr marL="457200" indent="-457200">
              <a:buFontTx/>
              <a:buChar char="-"/>
            </a:pPr>
            <a:r>
              <a:rPr lang="en-US" sz="2400" b="1"/>
              <a:t>Giới thiệu qua về vai trò, lợi ích trong đời sống </a:t>
            </a:r>
          </a:p>
        </p:txBody>
      </p:sp>
      <p:sp>
        <p:nvSpPr>
          <p:cNvPr id="48" name="Hình chữ nhật: Góc Tròn 47">
            <a:extLst>
              <a:ext uri="{FF2B5EF4-FFF2-40B4-BE49-F238E27FC236}">
                <a16:creationId xmlns:a16="http://schemas.microsoft.com/office/drawing/2014/main" id="{7D80BADA-B614-4576-A4AD-EF91A434E601}"/>
              </a:ext>
            </a:extLst>
          </p:cNvPr>
          <p:cNvSpPr/>
          <p:nvPr/>
        </p:nvSpPr>
        <p:spPr>
          <a:xfrm>
            <a:off x="4310729" y="1674003"/>
            <a:ext cx="7773874" cy="3660915"/>
          </a:xfrm>
          <a:prstGeom prst="roundRect">
            <a:avLst/>
          </a:prstGeom>
          <a:solidFill>
            <a:srgbClr val="0066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9863" indent="-169863" algn="just">
              <a:buFontTx/>
              <a:buChar char="-"/>
            </a:pPr>
            <a:r>
              <a:rPr lang="en-US" sz="2400" b="1"/>
              <a:t>Nguồn gốc</a:t>
            </a:r>
          </a:p>
          <a:p>
            <a:pPr marL="169863" indent="-169863" algn="just">
              <a:buFontTx/>
              <a:buChar char="-"/>
            </a:pPr>
            <a:r>
              <a:rPr lang="en-US" sz="2400" b="1"/>
              <a:t>Cấu tạo</a:t>
            </a:r>
          </a:p>
          <a:p>
            <a:pPr marL="169863" indent="-169863" algn="just">
              <a:buFontTx/>
              <a:buChar char="-"/>
            </a:pPr>
            <a:r>
              <a:rPr lang="en-US" sz="2400" b="1"/>
              <a:t>Phân loại</a:t>
            </a:r>
          </a:p>
          <a:p>
            <a:pPr marL="169863" indent="-169863" algn="just">
              <a:buFontTx/>
              <a:buChar char="-"/>
            </a:pPr>
            <a:r>
              <a:rPr lang="en-US" sz="2400" b="1"/>
              <a:t>Phương thức hoạt động (đồ vật)</a:t>
            </a:r>
          </a:p>
          <a:p>
            <a:pPr marL="169863" indent="-169863" algn="just">
              <a:buFontTx/>
              <a:buChar char="-"/>
            </a:pPr>
            <a:r>
              <a:rPr lang="en-US" sz="2400" b="1"/>
              <a:t>Sự phát triển qua các thời kì (đối với loại vật có thể triển khai ý về tập quán, môi trường sống, khả năng sinh trưởng,…)</a:t>
            </a:r>
          </a:p>
          <a:p>
            <a:pPr marL="169863" indent="-169863" algn="just">
              <a:buFontTx/>
              <a:buChar char="-"/>
            </a:pPr>
            <a:r>
              <a:rPr lang="en-US" sz="2400" b="1"/>
              <a:t>Cách bảo quản/ cách sử dụng/ nuôi trồng/ chăm sóc.</a:t>
            </a:r>
          </a:p>
          <a:p>
            <a:pPr marL="169863" indent="-169863" algn="just">
              <a:buFontTx/>
              <a:buChar char="-"/>
            </a:pPr>
            <a:r>
              <a:rPr lang="en-US" sz="2400" b="1"/>
              <a:t>Công dụng/ giá trị mang lại</a:t>
            </a:r>
          </a:p>
        </p:txBody>
      </p:sp>
      <p:sp>
        <p:nvSpPr>
          <p:cNvPr id="53" name="Hình chữ nhật: Góc Tròn 52">
            <a:extLst>
              <a:ext uri="{FF2B5EF4-FFF2-40B4-BE49-F238E27FC236}">
                <a16:creationId xmlns:a16="http://schemas.microsoft.com/office/drawing/2014/main" id="{6A99BBA5-78A9-4EC3-BED3-204F4E571708}"/>
              </a:ext>
            </a:extLst>
          </p:cNvPr>
          <p:cNvSpPr/>
          <p:nvPr/>
        </p:nvSpPr>
        <p:spPr>
          <a:xfrm>
            <a:off x="4439390" y="5754372"/>
            <a:ext cx="4343103" cy="686257"/>
          </a:xfrm>
          <a:prstGeom prst="roundRect">
            <a:avLst/>
          </a:prstGeom>
          <a:solidFill>
            <a:srgbClr val="6633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t>- Vai trò, lợi ích trong tương lai</a:t>
            </a:r>
          </a:p>
        </p:txBody>
      </p:sp>
      <p:cxnSp>
        <p:nvCxnSpPr>
          <p:cNvPr id="5" name="Đường kết nối: Cong 4">
            <a:extLst>
              <a:ext uri="{FF2B5EF4-FFF2-40B4-BE49-F238E27FC236}">
                <a16:creationId xmlns:a16="http://schemas.microsoft.com/office/drawing/2014/main" id="{54261E4E-0CC1-4CA4-A812-22A71F9366A4}"/>
              </a:ext>
            </a:extLst>
          </p:cNvPr>
          <p:cNvCxnSpPr>
            <a:cxnSpLocks/>
            <a:stCxn id="2" idx="0"/>
            <a:endCxn id="3" idx="1"/>
          </p:cNvCxnSpPr>
          <p:nvPr/>
        </p:nvCxnSpPr>
        <p:spPr>
          <a:xfrm rot="5400000" flipH="1" flipV="1">
            <a:off x="1140599" y="727068"/>
            <a:ext cx="895841" cy="1311572"/>
          </a:xfrm>
          <a:prstGeom prst="curvedConnector2">
            <a:avLst/>
          </a:prstGeom>
          <a:ln w="57150">
            <a:solidFill>
              <a:srgbClr val="002060"/>
            </a:solidFill>
            <a:prstDash val="lg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5" name="Đường kết nối: Cong 24">
            <a:extLst>
              <a:ext uri="{FF2B5EF4-FFF2-40B4-BE49-F238E27FC236}">
                <a16:creationId xmlns:a16="http://schemas.microsoft.com/office/drawing/2014/main" id="{E619F248-E941-4116-A4D4-6314EC81ACEF}"/>
              </a:ext>
            </a:extLst>
          </p:cNvPr>
          <p:cNvCxnSpPr>
            <a:stCxn id="2" idx="3"/>
            <a:endCxn id="36" idx="1"/>
          </p:cNvCxnSpPr>
          <p:nvPr/>
        </p:nvCxnSpPr>
        <p:spPr>
          <a:xfrm flipV="1">
            <a:off x="1758068" y="3504462"/>
            <a:ext cx="411801" cy="248631"/>
          </a:xfrm>
          <a:prstGeom prst="curvedConnector3">
            <a:avLst/>
          </a:prstGeom>
          <a:ln w="57150">
            <a:solidFill>
              <a:srgbClr val="006600"/>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Đường kết nối: Cong 54">
            <a:extLst>
              <a:ext uri="{FF2B5EF4-FFF2-40B4-BE49-F238E27FC236}">
                <a16:creationId xmlns:a16="http://schemas.microsoft.com/office/drawing/2014/main" id="{FB95B290-28C9-452B-8EAB-B3FC6FF7E86E}"/>
              </a:ext>
            </a:extLst>
          </p:cNvPr>
          <p:cNvCxnSpPr>
            <a:stCxn id="2" idx="2"/>
            <a:endCxn id="40" idx="1"/>
          </p:cNvCxnSpPr>
          <p:nvPr/>
        </p:nvCxnSpPr>
        <p:spPr>
          <a:xfrm rot="16200000" flipH="1">
            <a:off x="1377472" y="5230671"/>
            <a:ext cx="422090" cy="1311569"/>
          </a:xfrm>
          <a:prstGeom prst="curvedConnector2">
            <a:avLst/>
          </a:prstGeom>
          <a:ln w="57150">
            <a:solidFill>
              <a:srgbClr val="7030A0"/>
            </a:solidFill>
            <a:prstDash val="lg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8" name="Hình ảnh 57">
            <a:extLst>
              <a:ext uri="{FF2B5EF4-FFF2-40B4-BE49-F238E27FC236}">
                <a16:creationId xmlns:a16="http://schemas.microsoft.com/office/drawing/2014/main" id="{A3C94F3E-0D32-4199-86B1-657D31D59E40}"/>
              </a:ext>
            </a:extLst>
          </p:cNvPr>
          <p:cNvPicPr>
            <a:picLocks noChangeAspect="1"/>
          </p:cNvPicPr>
          <p:nvPr/>
        </p:nvPicPr>
        <p:blipFill>
          <a:blip r:embed="rId3"/>
          <a:stretch>
            <a:fillRect/>
          </a:stretch>
        </p:blipFill>
        <p:spPr>
          <a:xfrm>
            <a:off x="12859473" y="-82414"/>
            <a:ext cx="926672" cy="883997"/>
          </a:xfrm>
          <a:prstGeom prst="rect">
            <a:avLst/>
          </a:prstGeom>
        </p:spPr>
      </p:pic>
    </p:spTree>
    <p:extLst>
      <p:ext uri="{BB962C8B-B14F-4D97-AF65-F5344CB8AC3E}">
        <p14:creationId xmlns:p14="http://schemas.microsoft.com/office/powerpoint/2010/main" val="298242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500"/>
                                        <p:tgtEl>
                                          <p:spTgt spid="5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anim calcmode="lin" valueType="num">
                                      <p:cBhvr>
                                        <p:cTn id="41" dur="1000" fill="hold"/>
                                        <p:tgtEl>
                                          <p:spTgt spid="40"/>
                                        </p:tgtEl>
                                        <p:attrNameLst>
                                          <p:attrName>ppt_x</p:attrName>
                                        </p:attrNameLst>
                                      </p:cBhvr>
                                      <p:tavLst>
                                        <p:tav tm="0">
                                          <p:val>
                                            <p:strVal val="#ppt_x"/>
                                          </p:val>
                                        </p:tav>
                                        <p:tav tm="100000">
                                          <p:val>
                                            <p:strVal val="#ppt_x"/>
                                          </p:val>
                                        </p:tav>
                                      </p:tavLst>
                                    </p:anim>
                                    <p:anim calcmode="lin" valueType="num">
                                      <p:cBhvr>
                                        <p:cTn id="42" dur="10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1000"/>
                                        <p:tgtEl>
                                          <p:spTgt spid="53"/>
                                        </p:tgtEl>
                                      </p:cBhvr>
                                    </p:animEffect>
                                    <p:anim calcmode="lin" valueType="num">
                                      <p:cBhvr>
                                        <p:cTn id="46" dur="1000" fill="hold"/>
                                        <p:tgtEl>
                                          <p:spTgt spid="53"/>
                                        </p:tgtEl>
                                        <p:attrNameLst>
                                          <p:attrName>ppt_x</p:attrName>
                                        </p:attrNameLst>
                                      </p:cBhvr>
                                      <p:tavLst>
                                        <p:tav tm="0">
                                          <p:val>
                                            <p:strVal val="#ppt_x"/>
                                          </p:val>
                                        </p:tav>
                                        <p:tav tm="100000">
                                          <p:val>
                                            <p:strVal val="#ppt_x"/>
                                          </p:val>
                                        </p:tav>
                                      </p:tavLst>
                                    </p:anim>
                                    <p:anim calcmode="lin" valueType="num">
                                      <p:cBhvr>
                                        <p:cTn id="4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P spid="40" grpId="0" animBg="1"/>
      <p:bldP spid="42" grpId="0" animBg="1"/>
      <p:bldP spid="48"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Freeform: Shape 4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3" name="Freeform: Shape 5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55" name="Rectangle 5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iêu đề 3">
            <a:extLst>
              <a:ext uri="{FF2B5EF4-FFF2-40B4-BE49-F238E27FC236}">
                <a16:creationId xmlns:a16="http://schemas.microsoft.com/office/drawing/2014/main" id="{FE3ED3DC-5178-49A9-B1AB-91729270238F}"/>
              </a:ext>
            </a:extLst>
          </p:cNvPr>
          <p:cNvSpPr>
            <a:spLocks noGrp="1"/>
          </p:cNvSpPr>
          <p:nvPr>
            <p:ph type="title"/>
          </p:nvPr>
        </p:nvSpPr>
        <p:spPr>
          <a:xfrm>
            <a:off x="5893763" y="1346200"/>
            <a:ext cx="5820400" cy="3284538"/>
          </a:xfrm>
        </p:spPr>
        <p:txBody>
          <a:bodyPr vert="horz" lIns="109728" tIns="109728" rIns="109728" bIns="91440" rtlCol="0" anchor="ctr">
            <a:normAutofit/>
          </a:bodyPr>
          <a:lstStyle/>
          <a:p>
            <a:pPr algn="ctr">
              <a:lnSpc>
                <a:spcPct val="120000"/>
              </a:lnSpc>
            </a:pPr>
            <a:r>
              <a:rPr lang="en-US" sz="4400">
                <a:solidFill>
                  <a:schemeClr val="accent1">
                    <a:lumMod val="50000"/>
                  </a:schemeClr>
                </a:solidFill>
                <a:latin typeface="#9Slide03 IcielUni Sans Heavy" panose="00000500000000000000" pitchFamily="2" charset="0"/>
              </a:rPr>
              <a:t>TÌM HIỂU CHUNG VỀ VĂN THUYẾT MINH</a:t>
            </a:r>
          </a:p>
        </p:txBody>
      </p:sp>
      <p:sp>
        <p:nvSpPr>
          <p:cNvPr id="57" name="Freeform: Shape 56">
            <a:extLst>
              <a:ext uri="{FF2B5EF4-FFF2-40B4-BE49-F238E27FC236}">
                <a16:creationId xmlns:a16="http://schemas.microsoft.com/office/drawing/2014/main" id="{A896E309-9008-4FCF-B20E-4D66A8893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129" y="1074738"/>
            <a:ext cx="4883079"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Shape 58">
            <a:extLst>
              <a:ext uri="{FF2B5EF4-FFF2-40B4-BE49-F238E27FC236}">
                <a16:creationId xmlns:a16="http://schemas.microsoft.com/office/drawing/2014/main" id="{866FB43D-65CC-47CA-8035-FF8F6B4D1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37" y="850790"/>
            <a:ext cx="5363405" cy="513654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Freeform: Shape 60">
            <a:extLst>
              <a:ext uri="{FF2B5EF4-FFF2-40B4-BE49-F238E27FC236}">
                <a16:creationId xmlns:a16="http://schemas.microsoft.com/office/drawing/2014/main" id="{E667A721-F18D-4002-9D70-BC20D791C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993913"/>
            <a:ext cx="5101065" cy="48842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3" name="bé trai" descr="Ảnh có chứa đồ chơi&#10;&#10;Mô tả được tạo tự động">
            <a:hlinkClick r:id="rId2"/>
            <a:extLst>
              <a:ext uri="{FF2B5EF4-FFF2-40B4-BE49-F238E27FC236}">
                <a16:creationId xmlns:a16="http://schemas.microsoft.com/office/drawing/2014/main" id="{446BB10D-155C-41ED-B2A7-DEDCF3EB8697}"/>
              </a:ext>
            </a:extLst>
          </p:cNvPr>
          <p:cNvPicPr>
            <a:picLocks noChangeAspect="1"/>
          </p:cNvPicPr>
          <p:nvPr/>
        </p:nvPicPr>
        <p:blipFill rotWithShape="1">
          <a:blip r:embed="rId3"/>
          <a:srcRect t="14175" r="1" b="23251"/>
          <a:stretch/>
        </p:blipFill>
        <p:spPr>
          <a:xfrm>
            <a:off x="950259" y="1367611"/>
            <a:ext cx="4432693" cy="4094066"/>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spTree>
    <p:extLst>
      <p:ext uri="{BB962C8B-B14F-4D97-AF65-F5344CB8AC3E}">
        <p14:creationId xmlns:p14="http://schemas.microsoft.com/office/powerpoint/2010/main" val="227753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1000"/>
                                        <p:tgtEl>
                                          <p:spTgt spid="33"/>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800" decel="100000"/>
                                        <p:tgtEl>
                                          <p:spTgt spid="4"/>
                                        </p:tgtEl>
                                      </p:cBhvr>
                                    </p:animEffect>
                                    <p:anim calcmode="lin" valueType="num">
                                      <p:cBhvr>
                                        <p:cTn id="11" dur="800" decel="100000" fill="hold"/>
                                        <p:tgtEl>
                                          <p:spTgt spid="4"/>
                                        </p:tgtEl>
                                        <p:attrNameLst>
                                          <p:attrName>style.rotation</p:attrName>
                                        </p:attrNameLst>
                                      </p:cBhvr>
                                      <p:tavLst>
                                        <p:tav tm="0">
                                          <p:val>
                                            <p:fltVal val="-90"/>
                                          </p:val>
                                        </p:tav>
                                        <p:tav tm="100000">
                                          <p:val>
                                            <p:fltVal val="0"/>
                                          </p:val>
                                        </p:tav>
                                      </p:tavLst>
                                    </p:anim>
                                    <p:anim calcmode="lin" valueType="num">
                                      <p:cBhvr>
                                        <p:cTn id="12" dur="800" decel="100000" fill="hold"/>
                                        <p:tgtEl>
                                          <p:spTgt spid="4"/>
                                        </p:tgtEl>
                                        <p:attrNameLst>
                                          <p:attrName>ppt_x</p:attrName>
                                        </p:attrNameLst>
                                      </p:cBhvr>
                                      <p:tavLst>
                                        <p:tav tm="0">
                                          <p:val>
                                            <p:strVal val="#ppt_x+0.4"/>
                                          </p:val>
                                        </p:tav>
                                        <p:tav tm="100000">
                                          <p:val>
                                            <p:strVal val="#ppt_x-0.05"/>
                                          </p:val>
                                        </p:tav>
                                      </p:tavLst>
                                    </p:anim>
                                    <p:anim calcmode="lin" valueType="num">
                                      <p:cBhvr>
                                        <p:cTn id="13" dur="800" decel="100000" fill="hold"/>
                                        <p:tgtEl>
                                          <p:spTgt spid="4"/>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9CF2C8C1-801D-404C-B5A8-CE42B6831276}"/>
              </a:ext>
            </a:extLst>
          </p:cNvPr>
          <p:cNvSpPr/>
          <p:nvPr/>
        </p:nvSpPr>
        <p:spPr>
          <a:xfrm>
            <a:off x="107397" y="1830774"/>
            <a:ext cx="1650671" cy="3844637"/>
          </a:xfrm>
          <a:prstGeom prst="roundRect">
            <a:avLst>
              <a:gd name="adj" fmla="val 19523"/>
            </a:avLst>
          </a:prstGeom>
          <a:solidFill>
            <a:srgbClr val="0070C0"/>
          </a:solidFill>
          <a:effectLst>
            <a:outerShdw blurRad="76200" dir="13500000" sy="23000" kx="1200000" algn="br" rotWithShape="0">
              <a:prstClr val="black">
                <a:alpha val="20000"/>
              </a:prstClr>
            </a:outerShdw>
          </a:effectLst>
          <a:scene3d>
            <a:camera prst="perspectiveRigh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THUYẾT MINH VỀ MÓN ĂN</a:t>
            </a:r>
          </a:p>
        </p:txBody>
      </p:sp>
      <p:sp>
        <p:nvSpPr>
          <p:cNvPr id="3" name="Hình chữ nhật: Góc Tròn 2">
            <a:extLst>
              <a:ext uri="{FF2B5EF4-FFF2-40B4-BE49-F238E27FC236}">
                <a16:creationId xmlns:a16="http://schemas.microsoft.com/office/drawing/2014/main" id="{E11BE965-D5A1-40EC-96E5-A6287A11FAB0}"/>
              </a:ext>
            </a:extLst>
          </p:cNvPr>
          <p:cNvSpPr/>
          <p:nvPr/>
        </p:nvSpPr>
        <p:spPr>
          <a:xfrm>
            <a:off x="2244305" y="548985"/>
            <a:ext cx="1718096" cy="771895"/>
          </a:xfrm>
          <a:prstGeom prst="roundRect">
            <a:avLst/>
          </a:prstGeom>
          <a:solidFill>
            <a:srgbClr val="FF99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MỞ BÀI</a:t>
            </a:r>
          </a:p>
        </p:txBody>
      </p:sp>
      <p:sp>
        <p:nvSpPr>
          <p:cNvPr id="36" name="Hình chữ nhật: Góc Tròn 35">
            <a:extLst>
              <a:ext uri="{FF2B5EF4-FFF2-40B4-BE49-F238E27FC236}">
                <a16:creationId xmlns:a16="http://schemas.microsoft.com/office/drawing/2014/main" id="{3927B5A3-FAC5-403A-BE5A-DB232B66B916}"/>
              </a:ext>
            </a:extLst>
          </p:cNvPr>
          <p:cNvSpPr/>
          <p:nvPr/>
        </p:nvSpPr>
        <p:spPr>
          <a:xfrm>
            <a:off x="2169869" y="3118514"/>
            <a:ext cx="1983179" cy="771895"/>
          </a:xfrm>
          <a:prstGeom prst="roundRect">
            <a:avLst/>
          </a:prstGeom>
          <a:solidFill>
            <a:srgbClr val="0066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THÂN BÀI</a:t>
            </a:r>
          </a:p>
        </p:txBody>
      </p:sp>
      <p:sp>
        <p:nvSpPr>
          <p:cNvPr id="40" name="Hình chữ nhật: Góc Tròn 39">
            <a:extLst>
              <a:ext uri="{FF2B5EF4-FFF2-40B4-BE49-F238E27FC236}">
                <a16:creationId xmlns:a16="http://schemas.microsoft.com/office/drawing/2014/main" id="{597B7642-1BCE-475D-99DB-D26728235E80}"/>
              </a:ext>
            </a:extLst>
          </p:cNvPr>
          <p:cNvSpPr/>
          <p:nvPr/>
        </p:nvSpPr>
        <p:spPr>
          <a:xfrm>
            <a:off x="2244302" y="5711553"/>
            <a:ext cx="1983179" cy="771895"/>
          </a:xfrm>
          <a:prstGeom prst="roundRect">
            <a:avLst/>
          </a:prstGeom>
          <a:solidFill>
            <a:srgbClr val="6633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KẾT BÀI</a:t>
            </a:r>
          </a:p>
        </p:txBody>
      </p:sp>
      <p:sp>
        <p:nvSpPr>
          <p:cNvPr id="42" name="Hình chữ nhật: Góc Tròn 41">
            <a:extLst>
              <a:ext uri="{FF2B5EF4-FFF2-40B4-BE49-F238E27FC236}">
                <a16:creationId xmlns:a16="http://schemas.microsoft.com/office/drawing/2014/main" id="{9F1D9414-AE46-4350-A524-3EAB8AE55C52}"/>
              </a:ext>
            </a:extLst>
          </p:cNvPr>
          <p:cNvSpPr/>
          <p:nvPr/>
        </p:nvSpPr>
        <p:spPr>
          <a:xfrm>
            <a:off x="4153049" y="492934"/>
            <a:ext cx="6862282" cy="883997"/>
          </a:xfrm>
          <a:prstGeom prst="roundRect">
            <a:avLst/>
          </a:prstGeom>
          <a:solidFill>
            <a:srgbClr val="FF99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2400" b="1"/>
              <a:t>Giới thiệu tên gọi</a:t>
            </a:r>
          </a:p>
          <a:p>
            <a:pPr marL="457200" indent="-457200">
              <a:buFontTx/>
              <a:buChar char="-"/>
            </a:pPr>
            <a:r>
              <a:rPr lang="en-US" sz="2400" b="1"/>
              <a:t>Giới thiệu qua về vai trò, lợi ích trong đời sống </a:t>
            </a:r>
          </a:p>
        </p:txBody>
      </p:sp>
      <p:sp>
        <p:nvSpPr>
          <p:cNvPr id="48" name="Hình chữ nhật: Góc Tròn 47">
            <a:extLst>
              <a:ext uri="{FF2B5EF4-FFF2-40B4-BE49-F238E27FC236}">
                <a16:creationId xmlns:a16="http://schemas.microsoft.com/office/drawing/2014/main" id="{7D80BADA-B614-4576-A4AD-EF91A434E601}"/>
              </a:ext>
            </a:extLst>
          </p:cNvPr>
          <p:cNvSpPr/>
          <p:nvPr/>
        </p:nvSpPr>
        <p:spPr>
          <a:xfrm>
            <a:off x="4310729" y="1674003"/>
            <a:ext cx="7773874" cy="3660915"/>
          </a:xfrm>
          <a:prstGeom prst="roundRect">
            <a:avLst/>
          </a:prstGeom>
          <a:solidFill>
            <a:srgbClr val="0066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9863" indent="-169863" algn="just">
              <a:buFontTx/>
              <a:buChar char="-"/>
            </a:pPr>
            <a:r>
              <a:rPr lang="en-US" sz="2400" b="1"/>
              <a:t>Nguồn gốc</a:t>
            </a:r>
          </a:p>
          <a:p>
            <a:pPr marL="169863" indent="-169863" algn="just">
              <a:buFontTx/>
              <a:buChar char="-"/>
            </a:pPr>
            <a:r>
              <a:rPr lang="en-US" sz="2400" b="1"/>
              <a:t>Nguyên liệu</a:t>
            </a:r>
          </a:p>
          <a:p>
            <a:pPr marL="169863" indent="-169863" algn="just">
              <a:buFontTx/>
              <a:buChar char="-"/>
            </a:pPr>
            <a:r>
              <a:rPr lang="en-US" sz="2400" b="1"/>
              <a:t>Công đoạn sơ chế</a:t>
            </a:r>
          </a:p>
          <a:p>
            <a:pPr marL="169863" indent="-169863" algn="just">
              <a:buFontTx/>
              <a:buChar char="-"/>
            </a:pPr>
            <a:r>
              <a:rPr lang="en-US" sz="2400" b="1"/>
              <a:t>Cách chế biến</a:t>
            </a:r>
          </a:p>
          <a:p>
            <a:pPr marL="169863" indent="-169863" algn="just">
              <a:buFontTx/>
              <a:buChar char="-"/>
            </a:pPr>
            <a:r>
              <a:rPr lang="en-US" sz="2400" b="1"/>
              <a:t>Yêu cầu sản phẩm</a:t>
            </a:r>
          </a:p>
          <a:p>
            <a:pPr marL="169863" indent="-169863" algn="just">
              <a:buFontTx/>
              <a:buChar char="-"/>
            </a:pPr>
            <a:r>
              <a:rPr lang="en-US" sz="2400" b="1"/>
              <a:t>Ý nghĩa</a:t>
            </a:r>
          </a:p>
        </p:txBody>
      </p:sp>
      <p:sp>
        <p:nvSpPr>
          <p:cNvPr id="53" name="Hình chữ nhật: Góc Tròn 52">
            <a:extLst>
              <a:ext uri="{FF2B5EF4-FFF2-40B4-BE49-F238E27FC236}">
                <a16:creationId xmlns:a16="http://schemas.microsoft.com/office/drawing/2014/main" id="{6A99BBA5-78A9-4EC3-BED3-204F4E571708}"/>
              </a:ext>
            </a:extLst>
          </p:cNvPr>
          <p:cNvSpPr/>
          <p:nvPr/>
        </p:nvSpPr>
        <p:spPr>
          <a:xfrm>
            <a:off x="4439390" y="5454502"/>
            <a:ext cx="5508308" cy="986127"/>
          </a:xfrm>
          <a:prstGeom prst="roundRect">
            <a:avLst/>
          </a:prstGeom>
          <a:solidFill>
            <a:srgbClr val="6633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n-US" sz="2400" b="1"/>
              <a:t>Gía trị của món ăn</a:t>
            </a:r>
          </a:p>
          <a:p>
            <a:pPr marL="342900" indent="-342900">
              <a:buFontTx/>
              <a:buChar char="-"/>
            </a:pPr>
            <a:r>
              <a:rPr lang="en-US" sz="2400" b="1"/>
              <a:t>Cảm nghĩ của bản thân về món ăn</a:t>
            </a:r>
          </a:p>
        </p:txBody>
      </p:sp>
      <p:cxnSp>
        <p:nvCxnSpPr>
          <p:cNvPr id="5" name="Đường kết nối: Cong 4">
            <a:extLst>
              <a:ext uri="{FF2B5EF4-FFF2-40B4-BE49-F238E27FC236}">
                <a16:creationId xmlns:a16="http://schemas.microsoft.com/office/drawing/2014/main" id="{54261E4E-0CC1-4CA4-A812-22A71F9366A4}"/>
              </a:ext>
            </a:extLst>
          </p:cNvPr>
          <p:cNvCxnSpPr>
            <a:cxnSpLocks/>
            <a:stCxn id="2" idx="0"/>
            <a:endCxn id="3" idx="1"/>
          </p:cNvCxnSpPr>
          <p:nvPr/>
        </p:nvCxnSpPr>
        <p:spPr>
          <a:xfrm rot="5400000" flipH="1" flipV="1">
            <a:off x="1140599" y="727068"/>
            <a:ext cx="895841" cy="1311572"/>
          </a:xfrm>
          <a:prstGeom prst="curvedConnector2">
            <a:avLst/>
          </a:prstGeom>
          <a:ln w="57150">
            <a:solidFill>
              <a:srgbClr val="002060"/>
            </a:solidFill>
            <a:prstDash val="lg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5" name="Đường kết nối: Cong 24">
            <a:extLst>
              <a:ext uri="{FF2B5EF4-FFF2-40B4-BE49-F238E27FC236}">
                <a16:creationId xmlns:a16="http://schemas.microsoft.com/office/drawing/2014/main" id="{E619F248-E941-4116-A4D4-6314EC81ACEF}"/>
              </a:ext>
            </a:extLst>
          </p:cNvPr>
          <p:cNvCxnSpPr>
            <a:stCxn id="2" idx="3"/>
            <a:endCxn id="36" idx="1"/>
          </p:cNvCxnSpPr>
          <p:nvPr/>
        </p:nvCxnSpPr>
        <p:spPr>
          <a:xfrm flipV="1">
            <a:off x="1758068" y="3504462"/>
            <a:ext cx="411801" cy="248631"/>
          </a:xfrm>
          <a:prstGeom prst="curvedConnector3">
            <a:avLst/>
          </a:prstGeom>
          <a:ln w="57150">
            <a:solidFill>
              <a:srgbClr val="006600"/>
            </a:solidFill>
            <a:prstDash val="sys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Đường kết nối: Cong 54">
            <a:extLst>
              <a:ext uri="{FF2B5EF4-FFF2-40B4-BE49-F238E27FC236}">
                <a16:creationId xmlns:a16="http://schemas.microsoft.com/office/drawing/2014/main" id="{FB95B290-28C9-452B-8EAB-B3FC6FF7E86E}"/>
              </a:ext>
            </a:extLst>
          </p:cNvPr>
          <p:cNvCxnSpPr>
            <a:stCxn id="2" idx="2"/>
            <a:endCxn id="40" idx="1"/>
          </p:cNvCxnSpPr>
          <p:nvPr/>
        </p:nvCxnSpPr>
        <p:spPr>
          <a:xfrm rot="16200000" flipH="1">
            <a:off x="1377472" y="5230671"/>
            <a:ext cx="422090" cy="1311569"/>
          </a:xfrm>
          <a:prstGeom prst="curvedConnector2">
            <a:avLst/>
          </a:prstGeom>
          <a:ln w="57150">
            <a:solidFill>
              <a:srgbClr val="7030A0"/>
            </a:solidFill>
            <a:prstDash val="lg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8" name="Hình ảnh 57">
            <a:extLst>
              <a:ext uri="{FF2B5EF4-FFF2-40B4-BE49-F238E27FC236}">
                <a16:creationId xmlns:a16="http://schemas.microsoft.com/office/drawing/2014/main" id="{A3C94F3E-0D32-4199-86B1-657D31D59E40}"/>
              </a:ext>
            </a:extLst>
          </p:cNvPr>
          <p:cNvPicPr>
            <a:picLocks noChangeAspect="1"/>
          </p:cNvPicPr>
          <p:nvPr/>
        </p:nvPicPr>
        <p:blipFill>
          <a:blip r:embed="rId3"/>
          <a:stretch>
            <a:fillRect/>
          </a:stretch>
        </p:blipFill>
        <p:spPr>
          <a:xfrm>
            <a:off x="12859473" y="-82414"/>
            <a:ext cx="926672" cy="883997"/>
          </a:xfrm>
          <a:prstGeom prst="rect">
            <a:avLst/>
          </a:prstGeom>
        </p:spPr>
      </p:pic>
    </p:spTree>
    <p:extLst>
      <p:ext uri="{BB962C8B-B14F-4D97-AF65-F5344CB8AC3E}">
        <p14:creationId xmlns:p14="http://schemas.microsoft.com/office/powerpoint/2010/main" val="19754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500"/>
                                        <p:tgtEl>
                                          <p:spTgt spid="5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anim calcmode="lin" valueType="num">
                                      <p:cBhvr>
                                        <p:cTn id="41" dur="1000" fill="hold"/>
                                        <p:tgtEl>
                                          <p:spTgt spid="40"/>
                                        </p:tgtEl>
                                        <p:attrNameLst>
                                          <p:attrName>ppt_x</p:attrName>
                                        </p:attrNameLst>
                                      </p:cBhvr>
                                      <p:tavLst>
                                        <p:tav tm="0">
                                          <p:val>
                                            <p:strVal val="#ppt_x"/>
                                          </p:val>
                                        </p:tav>
                                        <p:tav tm="100000">
                                          <p:val>
                                            <p:strVal val="#ppt_x"/>
                                          </p:val>
                                        </p:tav>
                                      </p:tavLst>
                                    </p:anim>
                                    <p:anim calcmode="lin" valueType="num">
                                      <p:cBhvr>
                                        <p:cTn id="42" dur="10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1000"/>
                                        <p:tgtEl>
                                          <p:spTgt spid="53"/>
                                        </p:tgtEl>
                                      </p:cBhvr>
                                    </p:animEffect>
                                    <p:anim calcmode="lin" valueType="num">
                                      <p:cBhvr>
                                        <p:cTn id="46" dur="1000" fill="hold"/>
                                        <p:tgtEl>
                                          <p:spTgt spid="53"/>
                                        </p:tgtEl>
                                        <p:attrNameLst>
                                          <p:attrName>ppt_x</p:attrName>
                                        </p:attrNameLst>
                                      </p:cBhvr>
                                      <p:tavLst>
                                        <p:tav tm="0">
                                          <p:val>
                                            <p:strVal val="#ppt_x"/>
                                          </p:val>
                                        </p:tav>
                                        <p:tav tm="100000">
                                          <p:val>
                                            <p:strVal val="#ppt_x"/>
                                          </p:val>
                                        </p:tav>
                                      </p:tavLst>
                                    </p:anim>
                                    <p:anim calcmode="lin" valueType="num">
                                      <p:cBhvr>
                                        <p:cTn id="4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P spid="40" grpId="0" animBg="1"/>
      <p:bldP spid="42" grpId="0" animBg="1"/>
      <p:bldP spid="48"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D1ECF7A2-29C5-486B-B814-81BF79A818A1}"/>
              </a:ext>
            </a:extLst>
          </p:cNvPr>
          <p:cNvGrpSpPr/>
          <p:nvPr/>
        </p:nvGrpSpPr>
        <p:grpSpPr>
          <a:xfrm>
            <a:off x="1050768" y="1470849"/>
            <a:ext cx="3529705" cy="4360873"/>
            <a:chOff x="947237" y="1404307"/>
            <a:chExt cx="3529705" cy="4360873"/>
          </a:xfrm>
        </p:grpSpPr>
        <p:sp>
          <p:nvSpPr>
            <p:cNvPr id="30" name="Isosceles Triangle 78">
              <a:extLst>
                <a:ext uri="{FF2B5EF4-FFF2-40B4-BE49-F238E27FC236}">
                  <a16:creationId xmlns:a16="http://schemas.microsoft.com/office/drawing/2014/main" id="{70F6E7B2-D8AA-4FD9-BBC4-154BE984FD73}"/>
                </a:ext>
              </a:extLst>
            </p:cNvPr>
            <p:cNvSpPr/>
            <p:nvPr/>
          </p:nvSpPr>
          <p:spPr>
            <a:xfrm rot="6556496">
              <a:off x="3730648" y="2368770"/>
              <a:ext cx="487421" cy="1005167"/>
            </a:xfrm>
            <a:prstGeom prst="triangle">
              <a:avLst>
                <a:gd name="adj" fmla="val 0"/>
              </a:avLst>
            </a:prstGeom>
            <a:solidFill>
              <a:srgbClr val="CB1B4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4" name="Rectangle: Rounded Corners 6">
              <a:extLst>
                <a:ext uri="{FF2B5EF4-FFF2-40B4-BE49-F238E27FC236}">
                  <a16:creationId xmlns:a16="http://schemas.microsoft.com/office/drawing/2014/main" id="{A8B028B7-82F1-40EC-8D7A-3063ED30BF73}"/>
                </a:ext>
              </a:extLst>
            </p:cNvPr>
            <p:cNvSpPr/>
            <p:nvPr/>
          </p:nvSpPr>
          <p:spPr>
            <a:xfrm>
              <a:off x="947237" y="1404307"/>
              <a:ext cx="2779288" cy="4360873"/>
            </a:xfrm>
            <a:prstGeom prst="roundRect">
              <a:avLst>
                <a:gd name="adj" fmla="val 39167"/>
              </a:avLst>
            </a:prstGeom>
            <a:solidFill>
              <a:srgbClr val="CB1B4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1" name="TextBox 71">
              <a:extLst>
                <a:ext uri="{FF2B5EF4-FFF2-40B4-BE49-F238E27FC236}">
                  <a16:creationId xmlns:a16="http://schemas.microsoft.com/office/drawing/2014/main" id="{1D79305F-E70F-49F9-A755-E57CDC6776B4}"/>
                </a:ext>
              </a:extLst>
            </p:cNvPr>
            <p:cNvSpPr txBox="1"/>
            <p:nvPr/>
          </p:nvSpPr>
          <p:spPr>
            <a:xfrm>
              <a:off x="1070852" y="1876583"/>
              <a:ext cx="2532058" cy="3416320"/>
            </a:xfrm>
            <a:prstGeom prst="rect">
              <a:avLst/>
            </a:prstGeom>
            <a:noFill/>
          </p:spPr>
          <p:txBody>
            <a:bodyPr wrap="square" rtlCol="0">
              <a:spAutoFit/>
            </a:bodyPr>
            <a:lstStyle/>
            <a:p>
              <a:pPr algn="ctr">
                <a:defRPr/>
              </a:pPr>
              <a:r>
                <a:rPr lang="en-US" sz="2400">
                  <a:solidFill>
                    <a:srgbClr val="FFFFFF"/>
                  </a:solidFill>
                  <a:latin typeface="#9Slide03 Arima Madurai Bold" panose="00000800000000000000" pitchFamily="2" charset="0"/>
                  <a:ea typeface="Noto Sans" panose="020B0502040504020204" pitchFamily="34"/>
                  <a:cs typeface="#9Slide03 Arima Madurai Bold" panose="00000800000000000000" pitchFamily="2" charset="0"/>
                </a:rPr>
                <a:t>Kiểu văn bản cung cấp tri thức về đặc điểm,   tính chất, nguyên nhân,... của các            hiện tượng và    sự vật trong       tự nhiên, xã hội</a:t>
              </a:r>
              <a:endParaRPr lang="en-GB" sz="2400" dirty="0">
                <a:solidFill>
                  <a:srgbClr val="FFFFFF"/>
                </a:solidFill>
                <a:latin typeface="#9Slide03 Arima Madurai Bold" panose="00000800000000000000" pitchFamily="2" charset="0"/>
                <a:ea typeface="Noto Sans" panose="020B0502040504020204" pitchFamily="34"/>
                <a:cs typeface="#9Slide03 Arima Madurai Bold" panose="00000800000000000000" pitchFamily="2" charset="0"/>
              </a:endParaRPr>
            </a:p>
          </p:txBody>
        </p:sp>
      </p:grpSp>
      <p:grpSp>
        <p:nvGrpSpPr>
          <p:cNvPr id="7" name="Nhóm 6">
            <a:extLst>
              <a:ext uri="{FF2B5EF4-FFF2-40B4-BE49-F238E27FC236}">
                <a16:creationId xmlns:a16="http://schemas.microsoft.com/office/drawing/2014/main" id="{267C12DC-898C-40B7-8347-7EF5D06E86A3}"/>
              </a:ext>
            </a:extLst>
          </p:cNvPr>
          <p:cNvGrpSpPr/>
          <p:nvPr/>
        </p:nvGrpSpPr>
        <p:grpSpPr>
          <a:xfrm>
            <a:off x="7379091" y="1226262"/>
            <a:ext cx="3652849" cy="2018744"/>
            <a:chOff x="7379091" y="1226262"/>
            <a:chExt cx="3652849" cy="2018744"/>
          </a:xfrm>
        </p:grpSpPr>
        <p:sp>
          <p:nvSpPr>
            <p:cNvPr id="26" name="Isosceles Triangle 83">
              <a:extLst>
                <a:ext uri="{FF2B5EF4-FFF2-40B4-BE49-F238E27FC236}">
                  <a16:creationId xmlns:a16="http://schemas.microsoft.com/office/drawing/2014/main" id="{CFD19D9B-9AFE-4D5D-96FE-D5E88E0C740A}"/>
                </a:ext>
              </a:extLst>
            </p:cNvPr>
            <p:cNvSpPr/>
            <p:nvPr/>
          </p:nvSpPr>
          <p:spPr>
            <a:xfrm rot="14360267">
              <a:off x="7782152" y="2045738"/>
              <a:ext cx="310840" cy="1116961"/>
            </a:xfrm>
            <a:prstGeom prst="triangle">
              <a:avLst>
                <a:gd name="adj" fmla="val 70581"/>
              </a:avLst>
            </a:prstGeom>
            <a:solidFill>
              <a:srgbClr val="074D6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7" name="Rectangle: Rounded Corners 6">
              <a:extLst>
                <a:ext uri="{FF2B5EF4-FFF2-40B4-BE49-F238E27FC236}">
                  <a16:creationId xmlns:a16="http://schemas.microsoft.com/office/drawing/2014/main" id="{3C66A1CD-0551-45C9-95B5-C7064CE27082}"/>
                </a:ext>
              </a:extLst>
            </p:cNvPr>
            <p:cNvSpPr/>
            <p:nvPr/>
          </p:nvSpPr>
          <p:spPr>
            <a:xfrm>
              <a:off x="8252652" y="1226262"/>
              <a:ext cx="2779288" cy="2018744"/>
            </a:xfrm>
            <a:prstGeom prst="roundRect">
              <a:avLst>
                <a:gd name="adj" fmla="val 39167"/>
              </a:avLst>
            </a:prstGeom>
            <a:solidFill>
              <a:srgbClr val="074D6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8" name="TextBox 71">
              <a:extLst>
                <a:ext uri="{FF2B5EF4-FFF2-40B4-BE49-F238E27FC236}">
                  <a16:creationId xmlns:a16="http://schemas.microsoft.com/office/drawing/2014/main" id="{CE8EE917-FBB7-4B78-AB08-82E631DB7F83}"/>
                </a:ext>
              </a:extLst>
            </p:cNvPr>
            <p:cNvSpPr txBox="1"/>
            <p:nvPr/>
          </p:nvSpPr>
          <p:spPr>
            <a:xfrm>
              <a:off x="8396351" y="1910451"/>
              <a:ext cx="2532058" cy="830997"/>
            </a:xfrm>
            <a:prstGeom prst="rect">
              <a:avLst/>
            </a:prstGeom>
            <a:noFill/>
          </p:spPr>
          <p:txBody>
            <a:bodyPr wrap="square" rtlCol="0">
              <a:spAutoFit/>
            </a:bodyPr>
            <a:lstStyle/>
            <a:p>
              <a:pPr algn="ctr">
                <a:defRPr/>
              </a:pPr>
              <a:r>
                <a:rPr lang="en-US" sz="2400" b="1" u="sng">
                  <a:solidFill>
                    <a:srgbClr val="FFFFFF"/>
                  </a:solidFill>
                  <a:latin typeface="#9Slide03 Arima Madurai Bold" panose="00000800000000000000" pitchFamily="2" charset="0"/>
                  <a:ea typeface="Noto Sans" panose="020B0502040504020204" pitchFamily="34"/>
                  <a:cs typeface="#9Slide03 Arima Madurai Bold" panose="00000800000000000000" pitchFamily="2" charset="0"/>
                </a:rPr>
                <a:t>MỤC ĐÍCH</a:t>
              </a:r>
            </a:p>
            <a:p>
              <a:pPr algn="ctr">
                <a:defRPr/>
              </a:pPr>
              <a:r>
                <a:rPr lang="en-US" sz="2400">
                  <a:solidFill>
                    <a:srgbClr val="FFFFFF"/>
                  </a:solidFill>
                  <a:latin typeface="#9Slide03 Arima Madurai Bold" panose="00000800000000000000" pitchFamily="2" charset="0"/>
                  <a:ea typeface="Noto Sans" panose="020B0502040504020204" pitchFamily="34"/>
                  <a:cs typeface="#9Slide03 Arima Madurai Bold" panose="00000800000000000000" pitchFamily="2" charset="0"/>
                </a:rPr>
                <a:t>Cung cấp tri thức</a:t>
              </a:r>
              <a:endParaRPr lang="en-GB" sz="2400" dirty="0">
                <a:solidFill>
                  <a:srgbClr val="FFFFFF"/>
                </a:solidFill>
                <a:latin typeface="#9Slide03 Arima Madurai Bold" panose="00000800000000000000" pitchFamily="2" charset="0"/>
                <a:ea typeface="Noto Sans" panose="020B0502040504020204" pitchFamily="34"/>
                <a:cs typeface="#9Slide03 Arima Madurai Bold" panose="00000800000000000000" pitchFamily="2" charset="0"/>
              </a:endParaRPr>
            </a:p>
          </p:txBody>
        </p:sp>
      </p:grpSp>
      <p:grpSp>
        <p:nvGrpSpPr>
          <p:cNvPr id="8" name="Nhóm 7">
            <a:extLst>
              <a:ext uri="{FF2B5EF4-FFF2-40B4-BE49-F238E27FC236}">
                <a16:creationId xmlns:a16="http://schemas.microsoft.com/office/drawing/2014/main" id="{F720F0E2-6B32-4A9F-861E-64F90379A2EA}"/>
              </a:ext>
            </a:extLst>
          </p:cNvPr>
          <p:cNvGrpSpPr/>
          <p:nvPr/>
        </p:nvGrpSpPr>
        <p:grpSpPr>
          <a:xfrm>
            <a:off x="7316018" y="3790676"/>
            <a:ext cx="3736006" cy="2018744"/>
            <a:chOff x="7316018" y="3790676"/>
            <a:chExt cx="3736006" cy="2018744"/>
          </a:xfrm>
        </p:grpSpPr>
        <p:sp>
          <p:nvSpPr>
            <p:cNvPr id="49" name="Isosceles Triangle 83">
              <a:extLst>
                <a:ext uri="{FF2B5EF4-FFF2-40B4-BE49-F238E27FC236}">
                  <a16:creationId xmlns:a16="http://schemas.microsoft.com/office/drawing/2014/main" id="{F8D5123E-3E45-4FEB-91C9-71F50D14E66E}"/>
                </a:ext>
              </a:extLst>
            </p:cNvPr>
            <p:cNvSpPr/>
            <p:nvPr/>
          </p:nvSpPr>
          <p:spPr>
            <a:xfrm rot="16484684">
              <a:off x="7719079" y="4131769"/>
              <a:ext cx="310840" cy="1116961"/>
            </a:xfrm>
            <a:prstGeom prst="triangle">
              <a:avLst>
                <a:gd name="adj" fmla="val 100000"/>
              </a:avLst>
            </a:prstGeom>
            <a:solidFill>
              <a:srgbClr val="074D6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0" name="Rectangle: Rounded Corners 6">
              <a:extLst>
                <a:ext uri="{FF2B5EF4-FFF2-40B4-BE49-F238E27FC236}">
                  <a16:creationId xmlns:a16="http://schemas.microsoft.com/office/drawing/2014/main" id="{59E78CA9-464F-438F-899D-0811BAC6198E}"/>
                </a:ext>
              </a:extLst>
            </p:cNvPr>
            <p:cNvSpPr/>
            <p:nvPr/>
          </p:nvSpPr>
          <p:spPr>
            <a:xfrm>
              <a:off x="8272736" y="3790676"/>
              <a:ext cx="2779288" cy="2018744"/>
            </a:xfrm>
            <a:prstGeom prst="roundRect">
              <a:avLst>
                <a:gd name="adj" fmla="val 39167"/>
              </a:avLst>
            </a:prstGeom>
            <a:solidFill>
              <a:srgbClr val="074D6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1" name="TextBox 71">
              <a:extLst>
                <a:ext uri="{FF2B5EF4-FFF2-40B4-BE49-F238E27FC236}">
                  <a16:creationId xmlns:a16="http://schemas.microsoft.com/office/drawing/2014/main" id="{B14B46F4-38E2-4981-88FC-55F2FD880A32}"/>
                </a:ext>
              </a:extLst>
            </p:cNvPr>
            <p:cNvSpPr txBox="1"/>
            <p:nvPr/>
          </p:nvSpPr>
          <p:spPr>
            <a:xfrm>
              <a:off x="8396351" y="4262951"/>
              <a:ext cx="2532058" cy="830997"/>
            </a:xfrm>
            <a:prstGeom prst="rect">
              <a:avLst/>
            </a:prstGeom>
            <a:noFill/>
          </p:spPr>
          <p:txBody>
            <a:bodyPr wrap="square" rtlCol="0">
              <a:spAutoFit/>
            </a:bodyPr>
            <a:lstStyle/>
            <a:p>
              <a:pPr algn="ctr">
                <a:defRPr/>
              </a:pPr>
              <a:r>
                <a:rPr lang="en-GB" sz="2400" u="sng">
                  <a:solidFill>
                    <a:srgbClr val="FFFFFF"/>
                  </a:solidFill>
                  <a:latin typeface="#9Slide03 Arima Madurai Bold" panose="00000800000000000000" pitchFamily="2" charset="0"/>
                  <a:ea typeface="Noto Sans" panose="020B0502040504020204" pitchFamily="34"/>
                  <a:cs typeface="#9Slide03 Arima Madurai Bold" panose="00000800000000000000" pitchFamily="2" charset="0"/>
                </a:rPr>
                <a:t>PTBĐ CHÍNH:</a:t>
              </a:r>
            </a:p>
            <a:p>
              <a:pPr algn="ctr">
                <a:defRPr/>
              </a:pPr>
              <a:r>
                <a:rPr lang="en-GB" sz="2400">
                  <a:solidFill>
                    <a:srgbClr val="FFFFFF"/>
                  </a:solidFill>
                  <a:latin typeface="#9Slide03 Arima Madurai Bold" panose="00000800000000000000" pitchFamily="2" charset="0"/>
                  <a:ea typeface="Noto Sans" panose="020B0502040504020204" pitchFamily="34"/>
                  <a:cs typeface="#9Slide03 Arima Madurai Bold" panose="00000800000000000000" pitchFamily="2" charset="0"/>
                </a:rPr>
                <a:t>Thuyết minh</a:t>
              </a:r>
              <a:endParaRPr lang="en-GB" sz="2400" dirty="0">
                <a:solidFill>
                  <a:srgbClr val="FFFFFF"/>
                </a:solidFill>
                <a:latin typeface="#9Slide03 Arima Madurai Bold" panose="00000800000000000000" pitchFamily="2" charset="0"/>
                <a:ea typeface="Noto Sans" panose="020B0502040504020204" pitchFamily="34"/>
                <a:cs typeface="#9Slide03 Arima Madurai Bold" panose="00000800000000000000" pitchFamily="2" charset="0"/>
              </a:endParaRPr>
            </a:p>
          </p:txBody>
        </p:sp>
      </p:grpSp>
      <p:grpSp>
        <p:nvGrpSpPr>
          <p:cNvPr id="4" name="Nhóm 3">
            <a:extLst>
              <a:ext uri="{FF2B5EF4-FFF2-40B4-BE49-F238E27FC236}">
                <a16:creationId xmlns:a16="http://schemas.microsoft.com/office/drawing/2014/main" id="{2F788EC8-9500-4091-930A-FEE1009F215C}"/>
              </a:ext>
            </a:extLst>
          </p:cNvPr>
          <p:cNvGrpSpPr/>
          <p:nvPr/>
        </p:nvGrpSpPr>
        <p:grpSpPr>
          <a:xfrm>
            <a:off x="4545158" y="1961167"/>
            <a:ext cx="2978069" cy="2861183"/>
            <a:chOff x="4292600" y="1900388"/>
            <a:chExt cx="3416300" cy="3416300"/>
          </a:xfrm>
        </p:grpSpPr>
        <p:sp>
          <p:nvSpPr>
            <p:cNvPr id="31" name="Oval 12">
              <a:extLst>
                <a:ext uri="{FF2B5EF4-FFF2-40B4-BE49-F238E27FC236}">
                  <a16:creationId xmlns:a16="http://schemas.microsoft.com/office/drawing/2014/main" id="{38FB06BB-9F87-456E-BE56-A6789D529CDC}"/>
                </a:ext>
              </a:extLst>
            </p:cNvPr>
            <p:cNvSpPr/>
            <p:nvPr/>
          </p:nvSpPr>
          <p:spPr>
            <a:xfrm>
              <a:off x="4292600" y="1900388"/>
              <a:ext cx="3416300" cy="3416300"/>
            </a:xfrm>
            <a:prstGeom prst="ellipse">
              <a:avLst/>
            </a:prstGeom>
            <a:solidFill>
              <a:srgbClr val="282F39">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5" name="Oval 2">
              <a:extLst>
                <a:ext uri="{FF2B5EF4-FFF2-40B4-BE49-F238E27FC236}">
                  <a16:creationId xmlns:a16="http://schemas.microsoft.com/office/drawing/2014/main" id="{10EC8B2E-7E9C-4A0F-9EEB-8B46FD620340}"/>
                </a:ext>
              </a:extLst>
            </p:cNvPr>
            <p:cNvSpPr/>
            <p:nvPr/>
          </p:nvSpPr>
          <p:spPr>
            <a:xfrm>
              <a:off x="4610100" y="2208842"/>
              <a:ext cx="2781300" cy="2781300"/>
            </a:xfrm>
            <a:prstGeom prst="ellipse">
              <a:avLst/>
            </a:prstGeom>
            <a:solidFill>
              <a:srgbClr val="282F3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5" name="TextBox 75">
              <a:extLst>
                <a:ext uri="{FF2B5EF4-FFF2-40B4-BE49-F238E27FC236}">
                  <a16:creationId xmlns:a16="http://schemas.microsoft.com/office/drawing/2014/main" id="{55999C3E-22B3-4398-BA55-96002EE98AC8}"/>
                </a:ext>
              </a:extLst>
            </p:cNvPr>
            <p:cNvSpPr txBox="1"/>
            <p:nvPr/>
          </p:nvSpPr>
          <p:spPr>
            <a:xfrm>
              <a:off x="4529220" y="2911878"/>
              <a:ext cx="2932742" cy="1433213"/>
            </a:xfrm>
            <a:prstGeom prst="rect">
              <a:avLst/>
            </a:prstGeom>
            <a:noFill/>
          </p:spPr>
          <p:txBody>
            <a:bodyPr wrap="square" rtlCol="0">
              <a:spAutoFit/>
            </a:bodyPr>
            <a:lstStyle/>
            <a:p>
              <a:pPr algn="ctr">
                <a:defRPr/>
              </a:pPr>
              <a:r>
                <a:rPr lang="en-US" sz="2400" b="1">
                  <a:solidFill>
                    <a:srgbClr val="FFFFFF"/>
                  </a:solidFill>
                  <a:latin typeface="Open Sans" panose="020B0606030504020204" pitchFamily="34" charset="0"/>
                </a:rPr>
                <a:t>KHÁI NIỆM </a:t>
              </a:r>
            </a:p>
            <a:p>
              <a:pPr algn="ctr">
                <a:defRPr/>
              </a:pPr>
              <a:r>
                <a:rPr lang="en-US" sz="2400" b="1">
                  <a:solidFill>
                    <a:srgbClr val="FFFFFF"/>
                  </a:solidFill>
                  <a:latin typeface="Open Sans" panose="020B0606030504020204" pitchFamily="34" charset="0"/>
                </a:rPr>
                <a:t>VĂN </a:t>
              </a:r>
            </a:p>
            <a:p>
              <a:pPr algn="ctr">
                <a:defRPr/>
              </a:pPr>
              <a:r>
                <a:rPr lang="en-US" sz="2400" b="1">
                  <a:solidFill>
                    <a:srgbClr val="FFFFFF"/>
                  </a:solidFill>
                  <a:latin typeface="Open Sans" panose="020B0606030504020204" pitchFamily="34" charset="0"/>
                </a:rPr>
                <a:t>THUYẾT MINH</a:t>
              </a:r>
              <a:endParaRPr lang="en-GB" sz="2400" b="1" dirty="0">
                <a:solidFill>
                  <a:srgbClr val="FFFFFF"/>
                </a:solidFill>
                <a:latin typeface="Noto Sans" panose="020B0502040504020204" pitchFamily="34"/>
                <a:ea typeface="Noto Sans" panose="020B0502040504020204" pitchFamily="34"/>
                <a:cs typeface="Noto Sans" panose="020B0502040504020204" pitchFamily="34"/>
              </a:endParaRPr>
            </a:p>
          </p:txBody>
        </p:sp>
      </p:grpSp>
    </p:spTree>
    <p:extLst>
      <p:ext uri="{BB962C8B-B14F-4D97-AF65-F5344CB8AC3E}">
        <p14:creationId xmlns:p14="http://schemas.microsoft.com/office/powerpoint/2010/main" val="377255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27">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29">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35">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38" name="Rectangle 37">
            <a:extLst>
              <a:ext uri="{FF2B5EF4-FFF2-40B4-BE49-F238E27FC236}">
                <a16:creationId xmlns:a16="http://schemas.microsoft.com/office/drawing/2014/main" id="{F3E416D2-D994-4F7A-8F62-B28B11BE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7" name="Hình ảnh 16" descr="Ảnh có chứa văn bản&#10;&#10;Mô tả được tạo tự động">
            <a:extLst>
              <a:ext uri="{FF2B5EF4-FFF2-40B4-BE49-F238E27FC236}">
                <a16:creationId xmlns:a16="http://schemas.microsoft.com/office/drawing/2014/main" id="{135FAF1C-4663-4B60-A85F-9A17B2DCBC16}"/>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brightnessContrast contrast="-20000"/>
                    </a14:imgEffect>
                  </a14:imgLayer>
                </a14:imgProps>
              </a:ext>
            </a:extLst>
          </a:blip>
          <a:srcRect t="31925" b="22783"/>
          <a:stretch/>
        </p:blipFill>
        <p:spPr>
          <a:xfrm>
            <a:off x="1524" y="10"/>
            <a:ext cx="12188952" cy="6857990"/>
          </a:xfrm>
          <a:prstGeom prst="rect">
            <a:avLst/>
          </a:prstGeom>
        </p:spPr>
      </p:pic>
      <p:sp>
        <p:nvSpPr>
          <p:cNvPr id="40" name="Freeform: Shape 39">
            <a:extLst>
              <a:ext uri="{FF2B5EF4-FFF2-40B4-BE49-F238E27FC236}">
                <a16:creationId xmlns:a16="http://schemas.microsoft.com/office/drawing/2014/main" id="{746D3498-BB0C-4BBC-957B-FC6466C80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949" y="0"/>
            <a:ext cx="7476051" cy="6858000"/>
          </a:xfrm>
          <a:custGeom>
            <a:avLst/>
            <a:gdLst>
              <a:gd name="connsiteX0" fmla="*/ 0 w 7476051"/>
              <a:gd name="connsiteY0" fmla="*/ 0 h 6858000"/>
              <a:gd name="connsiteX1" fmla="*/ 348024 w 7476051"/>
              <a:gd name="connsiteY1" fmla="*/ 0 h 6858000"/>
              <a:gd name="connsiteX2" fmla="*/ 681975 w 7476051"/>
              <a:gd name="connsiteY2" fmla="*/ 0 h 6858000"/>
              <a:gd name="connsiteX3" fmla="*/ 1555845 w 7476051"/>
              <a:gd name="connsiteY3" fmla="*/ 0 h 6858000"/>
              <a:gd name="connsiteX4" fmla="*/ 1568054 w 7476051"/>
              <a:gd name="connsiteY4" fmla="*/ 0 h 6858000"/>
              <a:gd name="connsiteX5" fmla="*/ 1693495 w 7476051"/>
              <a:gd name="connsiteY5" fmla="*/ 0 h 6858000"/>
              <a:gd name="connsiteX6" fmla="*/ 3186636 w 7476051"/>
              <a:gd name="connsiteY6" fmla="*/ 0 h 6858000"/>
              <a:gd name="connsiteX7" fmla="*/ 5853028 w 7476051"/>
              <a:gd name="connsiteY7" fmla="*/ 0 h 6858000"/>
              <a:gd name="connsiteX8" fmla="*/ 5875152 w 7476051"/>
              <a:gd name="connsiteY8" fmla="*/ 14997 h 6858000"/>
              <a:gd name="connsiteX9" fmla="*/ 7476051 w 7476051"/>
              <a:gd name="connsiteY9" fmla="*/ 3621656 h 6858000"/>
              <a:gd name="connsiteX10" fmla="*/ 5601701 w 7476051"/>
              <a:gd name="connsiteY10" fmla="*/ 6374814 h 6858000"/>
              <a:gd name="connsiteX11" fmla="*/ 5085053 w 7476051"/>
              <a:gd name="connsiteY11" fmla="*/ 6780599 h 6858000"/>
              <a:gd name="connsiteX12" fmla="*/ 4973297 w 7476051"/>
              <a:gd name="connsiteY12" fmla="*/ 6858000 h 6858000"/>
              <a:gd name="connsiteX13" fmla="*/ 3186636 w 7476051"/>
              <a:gd name="connsiteY13" fmla="*/ 6858000 h 6858000"/>
              <a:gd name="connsiteX14" fmla="*/ 1568054 w 7476051"/>
              <a:gd name="connsiteY14" fmla="*/ 6858000 h 6858000"/>
              <a:gd name="connsiteX15" fmla="*/ 1555845 w 7476051"/>
              <a:gd name="connsiteY15" fmla="*/ 6858000 h 6858000"/>
              <a:gd name="connsiteX16" fmla="*/ 1385101 w 7476051"/>
              <a:gd name="connsiteY16" fmla="*/ 6858000 h 6858000"/>
              <a:gd name="connsiteX17" fmla="*/ 681975 w 7476051"/>
              <a:gd name="connsiteY17" fmla="*/ 6858000 h 6858000"/>
              <a:gd name="connsiteX18" fmla="*/ 348024 w 7476051"/>
              <a:gd name="connsiteY18" fmla="*/ 6858000 h 6858000"/>
              <a:gd name="connsiteX19" fmla="*/ 0 w 7476051"/>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76051" h="6858000">
                <a:moveTo>
                  <a:pt x="0" y="0"/>
                </a:moveTo>
                <a:lnTo>
                  <a:pt x="348024" y="0"/>
                </a:lnTo>
                <a:lnTo>
                  <a:pt x="681975" y="0"/>
                </a:lnTo>
                <a:lnTo>
                  <a:pt x="1555845" y="0"/>
                </a:lnTo>
                <a:lnTo>
                  <a:pt x="1568054" y="0"/>
                </a:lnTo>
                <a:lnTo>
                  <a:pt x="1693495" y="0"/>
                </a:lnTo>
                <a:lnTo>
                  <a:pt x="3186636" y="0"/>
                </a:lnTo>
                <a:lnTo>
                  <a:pt x="5853028" y="0"/>
                </a:lnTo>
                <a:lnTo>
                  <a:pt x="5875152" y="14997"/>
                </a:lnTo>
                <a:cubicBezTo>
                  <a:pt x="6902315" y="754641"/>
                  <a:pt x="7476051" y="2093192"/>
                  <a:pt x="7476051" y="3621656"/>
                </a:cubicBezTo>
                <a:cubicBezTo>
                  <a:pt x="7476051" y="4969131"/>
                  <a:pt x="6547326" y="5602839"/>
                  <a:pt x="5601701" y="6374814"/>
                </a:cubicBezTo>
                <a:cubicBezTo>
                  <a:pt x="5429498" y="6515397"/>
                  <a:pt x="5258871" y="6653108"/>
                  <a:pt x="5085053" y="6780599"/>
                </a:cubicBezTo>
                <a:lnTo>
                  <a:pt x="4973297" y="6858000"/>
                </a:lnTo>
                <a:lnTo>
                  <a:pt x="3186636" y="6858000"/>
                </a:lnTo>
                <a:lnTo>
                  <a:pt x="1568054" y="6858000"/>
                </a:lnTo>
                <a:lnTo>
                  <a:pt x="1555845" y="6858000"/>
                </a:lnTo>
                <a:lnTo>
                  <a:pt x="1385101" y="6858000"/>
                </a:lnTo>
                <a:lnTo>
                  <a:pt x="681975" y="6858000"/>
                </a:lnTo>
                <a:lnTo>
                  <a:pt x="348024" y="6858000"/>
                </a:lnTo>
                <a:lnTo>
                  <a:pt x="0" y="6858000"/>
                </a:ln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7539A79B-DFBA-4781-B0DE-4044B072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974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id="{3D8EFB43-661E-4B15-BA65-39CC17EF7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10788"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Hộp Văn bản 2">
            <a:extLst>
              <a:ext uri="{FF2B5EF4-FFF2-40B4-BE49-F238E27FC236}">
                <a16:creationId xmlns:a16="http://schemas.microsoft.com/office/drawing/2014/main" id="{AA04F885-AA7F-4839-A11B-E0520256D043}"/>
              </a:ext>
            </a:extLst>
          </p:cNvPr>
          <p:cNvSpPr txBox="1"/>
          <p:nvPr/>
        </p:nvSpPr>
        <p:spPr>
          <a:xfrm>
            <a:off x="5103877" y="756261"/>
            <a:ext cx="7086599" cy="4273482"/>
          </a:xfrm>
          <a:prstGeom prst="rect">
            <a:avLst/>
          </a:prstGeom>
        </p:spPr>
        <p:txBody>
          <a:bodyPr vert="horz" lIns="109728" tIns="109728" rIns="109728" bIns="91440" rtlCol="0" anchor="ctr">
            <a:normAutofit/>
          </a:bodyPr>
          <a:lstStyle/>
          <a:p>
            <a:pPr algn="ctr">
              <a:lnSpc>
                <a:spcPct val="120000"/>
              </a:lnSpc>
              <a:spcBef>
                <a:spcPct val="0"/>
              </a:spcBef>
              <a:spcAft>
                <a:spcPts val="600"/>
              </a:spcAft>
            </a:pPr>
            <a:r>
              <a:rPr lang="en-US" sz="7200" b="1" spc="150">
                <a:solidFill>
                  <a:schemeClr val="bg1"/>
                </a:solidFill>
                <a:latin typeface="#9Slide03 IcielUni Sans Heavy" panose="00000500000000000000" pitchFamily="2" charset="0"/>
                <a:ea typeface="+mj-ea"/>
                <a:cs typeface="+mj-cs"/>
              </a:rPr>
              <a:t>ĐẶC ĐIỂM </a:t>
            </a:r>
          </a:p>
          <a:p>
            <a:pPr algn="ctr">
              <a:lnSpc>
                <a:spcPct val="120000"/>
              </a:lnSpc>
              <a:spcBef>
                <a:spcPct val="0"/>
              </a:spcBef>
              <a:spcAft>
                <a:spcPts val="600"/>
              </a:spcAft>
            </a:pPr>
            <a:r>
              <a:rPr lang="en-US" sz="7200" b="1" spc="150">
                <a:solidFill>
                  <a:schemeClr val="bg1"/>
                </a:solidFill>
                <a:latin typeface="#9Slide03 IcielUni Sans Heavy" panose="00000500000000000000" pitchFamily="2" charset="0"/>
                <a:ea typeface="+mj-ea"/>
                <a:cs typeface="+mj-cs"/>
              </a:rPr>
              <a:t>CỦA VĂN THUYẾT MINH</a:t>
            </a:r>
          </a:p>
        </p:txBody>
      </p:sp>
      <p:sp>
        <p:nvSpPr>
          <p:cNvPr id="2" name="Lưu đồ: Đường kết nối 1">
            <a:extLst>
              <a:ext uri="{FF2B5EF4-FFF2-40B4-BE49-F238E27FC236}">
                <a16:creationId xmlns:a16="http://schemas.microsoft.com/office/drawing/2014/main" id="{341E7490-CDAD-41D3-9AF7-ABABCCA24E49}"/>
              </a:ext>
            </a:extLst>
          </p:cNvPr>
          <p:cNvSpPr/>
          <p:nvPr/>
        </p:nvSpPr>
        <p:spPr>
          <a:xfrm>
            <a:off x="167118" y="429490"/>
            <a:ext cx="1963017" cy="1357745"/>
          </a:xfrm>
          <a:prstGeom prst="flowChartConnector">
            <a:avLst/>
          </a:prstGeom>
          <a:solidFill>
            <a:srgbClr val="0020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a:solidFill>
                    <a:srgbClr val="074D67"/>
                  </a:solidFill>
                </a:ln>
                <a:solidFill>
                  <a:srgbClr val="FFFF00"/>
                </a:solidFill>
                <a:latin typeface="#9Slide03 IcielUni Sans Heavy" panose="00000500000000000000" pitchFamily="2" charset="0"/>
              </a:rPr>
              <a:t>KHÁCH QUAN</a:t>
            </a:r>
          </a:p>
        </p:txBody>
      </p:sp>
      <p:sp>
        <p:nvSpPr>
          <p:cNvPr id="27" name="Lưu đồ: Đường kết nối 26">
            <a:extLst>
              <a:ext uri="{FF2B5EF4-FFF2-40B4-BE49-F238E27FC236}">
                <a16:creationId xmlns:a16="http://schemas.microsoft.com/office/drawing/2014/main" id="{B9AB89FE-C457-4D1D-BD08-A9E157795B79}"/>
              </a:ext>
            </a:extLst>
          </p:cNvPr>
          <p:cNvSpPr/>
          <p:nvPr/>
        </p:nvSpPr>
        <p:spPr>
          <a:xfrm>
            <a:off x="163977" y="1967345"/>
            <a:ext cx="1963017" cy="1357745"/>
          </a:xfrm>
          <a:prstGeom prst="flowChartConnector">
            <a:avLst/>
          </a:prstGeom>
          <a:solidFill>
            <a:srgbClr val="455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a:solidFill>
                    <a:srgbClr val="074D67"/>
                  </a:solidFill>
                </a:ln>
                <a:solidFill>
                  <a:srgbClr val="FFFF00"/>
                </a:solidFill>
                <a:latin typeface="#9Slide03 IcielUni Sans Heavy" panose="00000500000000000000" pitchFamily="2" charset="0"/>
              </a:rPr>
              <a:t>XÁC THỰC</a:t>
            </a:r>
          </a:p>
        </p:txBody>
      </p:sp>
      <p:sp>
        <p:nvSpPr>
          <p:cNvPr id="33" name="Lưu đồ: Đường kết nối 32">
            <a:extLst>
              <a:ext uri="{FF2B5EF4-FFF2-40B4-BE49-F238E27FC236}">
                <a16:creationId xmlns:a16="http://schemas.microsoft.com/office/drawing/2014/main" id="{BD3D1CE6-8A78-49C9-B1AD-6E6512F721FE}"/>
              </a:ext>
            </a:extLst>
          </p:cNvPr>
          <p:cNvSpPr/>
          <p:nvPr/>
        </p:nvSpPr>
        <p:spPr>
          <a:xfrm>
            <a:off x="173284" y="3505200"/>
            <a:ext cx="1963017" cy="1357745"/>
          </a:xfrm>
          <a:prstGeom prst="flowChartConnector">
            <a:avLst/>
          </a:prstGeom>
          <a:solidFill>
            <a:srgbClr val="455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a:solidFill>
                    <a:srgbClr val="074D67"/>
                  </a:solidFill>
                </a:ln>
                <a:solidFill>
                  <a:srgbClr val="FFFF00"/>
                </a:solidFill>
                <a:latin typeface="#9Slide03 IcielUni Sans Heavy" panose="00000500000000000000" pitchFamily="2" charset="0"/>
              </a:rPr>
              <a:t>HỮU ÍCH</a:t>
            </a:r>
          </a:p>
        </p:txBody>
      </p:sp>
      <p:sp>
        <p:nvSpPr>
          <p:cNvPr id="35" name="Lưu đồ: Đường kết nối 34">
            <a:extLst>
              <a:ext uri="{FF2B5EF4-FFF2-40B4-BE49-F238E27FC236}">
                <a16:creationId xmlns:a16="http://schemas.microsoft.com/office/drawing/2014/main" id="{57171846-DBB5-4EDD-B309-B1B573561320}"/>
              </a:ext>
            </a:extLst>
          </p:cNvPr>
          <p:cNvSpPr/>
          <p:nvPr/>
        </p:nvSpPr>
        <p:spPr>
          <a:xfrm>
            <a:off x="2314315" y="2466104"/>
            <a:ext cx="1963017" cy="1357745"/>
          </a:xfrm>
          <a:prstGeom prst="flowChartConnector">
            <a:avLst/>
          </a:prstGeom>
          <a:solidFill>
            <a:srgbClr val="FABE00">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a:solidFill>
                    <a:schemeClr val="bg1"/>
                  </a:solidFill>
                </a:ln>
                <a:solidFill>
                  <a:srgbClr val="0070C0"/>
                </a:solidFill>
                <a:latin typeface="#9Slide03 IcielUni Sans Heavy" panose="00000500000000000000" pitchFamily="2" charset="0"/>
              </a:rPr>
              <a:t>CHÍNH XÁC</a:t>
            </a:r>
          </a:p>
        </p:txBody>
      </p:sp>
      <p:sp>
        <p:nvSpPr>
          <p:cNvPr id="37" name="Lưu đồ: Đường kết nối 36">
            <a:extLst>
              <a:ext uri="{FF2B5EF4-FFF2-40B4-BE49-F238E27FC236}">
                <a16:creationId xmlns:a16="http://schemas.microsoft.com/office/drawing/2014/main" id="{B508CA98-1555-40B7-925C-61D7325FBC6F}"/>
              </a:ext>
            </a:extLst>
          </p:cNvPr>
          <p:cNvSpPr/>
          <p:nvPr/>
        </p:nvSpPr>
        <p:spPr>
          <a:xfrm>
            <a:off x="2314315" y="3969322"/>
            <a:ext cx="1963017" cy="1357745"/>
          </a:xfrm>
          <a:prstGeom prst="flowChartConnector">
            <a:avLst/>
          </a:prstGeom>
          <a:solidFill>
            <a:srgbClr val="F6B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a:solidFill>
                    <a:schemeClr val="bg1"/>
                  </a:solidFill>
                </a:ln>
                <a:solidFill>
                  <a:srgbClr val="0070C0"/>
                </a:solidFill>
                <a:latin typeface="#9Slide03 IcielUni Sans Heavy" panose="00000500000000000000" pitchFamily="2" charset="0"/>
              </a:rPr>
              <a:t>RÕ RÀNG</a:t>
            </a:r>
          </a:p>
        </p:txBody>
      </p:sp>
      <p:sp>
        <p:nvSpPr>
          <p:cNvPr id="39" name="Lưu đồ: Đường kết nối 38">
            <a:extLst>
              <a:ext uri="{FF2B5EF4-FFF2-40B4-BE49-F238E27FC236}">
                <a16:creationId xmlns:a16="http://schemas.microsoft.com/office/drawing/2014/main" id="{A953085B-738E-424A-A474-4067F278AFE8}"/>
              </a:ext>
            </a:extLst>
          </p:cNvPr>
          <p:cNvSpPr/>
          <p:nvPr/>
        </p:nvSpPr>
        <p:spPr>
          <a:xfrm>
            <a:off x="2314315" y="5437903"/>
            <a:ext cx="1963017" cy="1357745"/>
          </a:xfrm>
          <a:prstGeom prst="flowChartConnector">
            <a:avLst/>
          </a:prstGeom>
          <a:solidFill>
            <a:srgbClr val="F6B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a:solidFill>
                    <a:schemeClr val="bg1"/>
                  </a:solidFill>
                </a:ln>
                <a:solidFill>
                  <a:srgbClr val="0070C0"/>
                </a:solidFill>
                <a:latin typeface="#9Slide03 IcielUni Sans Heavy" panose="00000500000000000000" pitchFamily="2" charset="0"/>
              </a:rPr>
              <a:t>CHẶT CHẼ</a:t>
            </a:r>
          </a:p>
        </p:txBody>
      </p:sp>
      <p:sp>
        <p:nvSpPr>
          <p:cNvPr id="5" name="Hình chữ nhật: Góc Chéo Tròn 4">
            <a:extLst>
              <a:ext uri="{FF2B5EF4-FFF2-40B4-BE49-F238E27FC236}">
                <a16:creationId xmlns:a16="http://schemas.microsoft.com/office/drawing/2014/main" id="{0ED16775-C034-44A0-8F18-7C3FB6B7A629}"/>
              </a:ext>
            </a:extLst>
          </p:cNvPr>
          <p:cNvSpPr/>
          <p:nvPr/>
        </p:nvSpPr>
        <p:spPr>
          <a:xfrm>
            <a:off x="2136301" y="166255"/>
            <a:ext cx="2672892" cy="1180013"/>
          </a:xfrm>
          <a:prstGeom prst="round2DiagRect">
            <a:avLst>
              <a:gd name="adj1" fmla="val 50000"/>
              <a:gd name="adj2" fmla="val 0"/>
            </a:avLst>
          </a:prstGeom>
          <a:solidFill>
            <a:srgbClr val="2D31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9Slide03 IcielUni Sans Heavy" panose="00000500000000000000" pitchFamily="2" charset="0"/>
              </a:rPr>
              <a:t>NỘI DUNG</a:t>
            </a:r>
          </a:p>
        </p:txBody>
      </p:sp>
      <p:sp>
        <p:nvSpPr>
          <p:cNvPr id="41" name="Hình chữ nhật: Góc Chéo Tròn 40">
            <a:extLst>
              <a:ext uri="{FF2B5EF4-FFF2-40B4-BE49-F238E27FC236}">
                <a16:creationId xmlns:a16="http://schemas.microsoft.com/office/drawing/2014/main" id="{B2FFC78B-D234-4766-82D4-E177F4ED1397}"/>
              </a:ext>
            </a:extLst>
          </p:cNvPr>
          <p:cNvSpPr/>
          <p:nvPr/>
        </p:nvSpPr>
        <p:spPr>
          <a:xfrm>
            <a:off x="4374330" y="5619750"/>
            <a:ext cx="2672892" cy="1180013"/>
          </a:xfrm>
          <a:prstGeom prst="round2DiagRect">
            <a:avLst>
              <a:gd name="adj1" fmla="val 50000"/>
              <a:gd name="adj2" fmla="val 0"/>
            </a:avLst>
          </a:prstGeom>
          <a:solidFill>
            <a:srgbClr val="F6BB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a:solidFill>
                    <a:srgbClr val="2D315D"/>
                  </a:solidFill>
                </a:ln>
                <a:latin typeface="#9Slide03 IcielUni Sans Heavy" panose="00000500000000000000" pitchFamily="2" charset="0"/>
              </a:rPr>
              <a:t>TRÌNH BÀY</a:t>
            </a:r>
          </a:p>
        </p:txBody>
      </p:sp>
    </p:spTree>
    <p:extLst>
      <p:ext uri="{BB962C8B-B14F-4D97-AF65-F5344CB8AC3E}">
        <p14:creationId xmlns:p14="http://schemas.microsoft.com/office/powerpoint/2010/main" val="400355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9" name="Freeform: Shape 12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1" name="Freeform: Shape 13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3" name="Freeform: Shape 13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5" name="Freeform: Shape 13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7" name="Freeform: Shape 13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9" name="Freeform: Shape 13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1" name="Freeform: Shape 14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3" name="Freeform: Shape 14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145" name="Rectangle 14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êu đề 1">
            <a:extLst>
              <a:ext uri="{FF2B5EF4-FFF2-40B4-BE49-F238E27FC236}">
                <a16:creationId xmlns:a16="http://schemas.microsoft.com/office/drawing/2014/main" id="{EE802340-FB48-47CC-A6E9-24FAE87DF99D}"/>
              </a:ext>
            </a:extLst>
          </p:cNvPr>
          <p:cNvSpPr>
            <a:spLocks noGrp="1"/>
          </p:cNvSpPr>
          <p:nvPr>
            <p:ph type="title"/>
          </p:nvPr>
        </p:nvSpPr>
        <p:spPr>
          <a:xfrm>
            <a:off x="1180531" y="1346268"/>
            <a:ext cx="5274860" cy="3066706"/>
          </a:xfrm>
        </p:spPr>
        <p:txBody>
          <a:bodyPr vert="horz" lIns="109728" tIns="109728" rIns="109728" bIns="91440" rtlCol="0" anchor="ctr">
            <a:normAutofit/>
          </a:bodyPr>
          <a:lstStyle/>
          <a:p>
            <a:pPr algn="ctr"/>
            <a:r>
              <a:rPr lang="en-US" sz="5400">
                <a:solidFill>
                  <a:schemeClr val="accent1">
                    <a:lumMod val="50000"/>
                  </a:schemeClr>
                </a:solidFill>
                <a:latin typeface="#9Slide03 IcielUni Sans Heavy" panose="00000500000000000000" pitchFamily="2" charset="0"/>
              </a:rPr>
              <a:t>PHƯƠNG PHÁP THUYẾT MINH</a:t>
            </a:r>
          </a:p>
        </p:txBody>
      </p:sp>
      <p:sp>
        <p:nvSpPr>
          <p:cNvPr id="147" name="Freeform: Shape 146">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9" name="Freeform: Shape 148">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1" name="Freeform: Shape 150">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Hình ảnh 5">
            <a:extLst>
              <a:ext uri="{FF2B5EF4-FFF2-40B4-BE49-F238E27FC236}">
                <a16:creationId xmlns:a16="http://schemas.microsoft.com/office/drawing/2014/main" id="{B36468E8-86A7-4E38-90A1-B07DD2BFA5E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rcRect l="8008" r="17537"/>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227877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A3542AB3-756F-4D69-AE03-5622EA5B78E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1904"/>
          <a:stretch/>
        </p:blipFill>
        <p:spPr>
          <a:xfrm>
            <a:off x="296884" y="1536373"/>
            <a:ext cx="11635308" cy="2983671"/>
          </a:xfrm>
          <a:prstGeom prst="rect">
            <a:avLst/>
          </a:prstGeom>
        </p:spPr>
      </p:pic>
      <p:sp>
        <p:nvSpPr>
          <p:cNvPr id="6" name="Tiêu đề 5">
            <a:extLst>
              <a:ext uri="{FF2B5EF4-FFF2-40B4-BE49-F238E27FC236}">
                <a16:creationId xmlns:a16="http://schemas.microsoft.com/office/drawing/2014/main" id="{77E747A5-C276-421A-8D2C-975EEE52378B}"/>
              </a:ext>
            </a:extLst>
          </p:cNvPr>
          <p:cNvSpPr>
            <a:spLocks noGrp="1"/>
          </p:cNvSpPr>
          <p:nvPr>
            <p:ph type="title" idx="4294967295"/>
          </p:nvPr>
        </p:nvSpPr>
        <p:spPr>
          <a:xfrm>
            <a:off x="482022" y="235095"/>
            <a:ext cx="6718877" cy="710478"/>
          </a:xfrm>
        </p:spPr>
        <p:txBody>
          <a:bodyPr/>
          <a:lstStyle/>
          <a:p>
            <a:r>
              <a:rPr lang="en-US">
                <a:solidFill>
                  <a:schemeClr val="tx1">
                    <a:lumMod val="85000"/>
                    <a:lumOff val="15000"/>
                  </a:schemeClr>
                </a:solidFill>
              </a:rPr>
              <a:t>Đọc các ngữ liệu dưới đây:</a:t>
            </a:r>
          </a:p>
        </p:txBody>
      </p:sp>
      <p:sp>
        <p:nvSpPr>
          <p:cNvPr id="9" name="Lưu đồ: Đường kết nối 8">
            <a:extLst>
              <a:ext uri="{FF2B5EF4-FFF2-40B4-BE49-F238E27FC236}">
                <a16:creationId xmlns:a16="http://schemas.microsoft.com/office/drawing/2014/main" id="{2344F749-B4BA-4489-BF9D-EAAC2DCF6B5E}"/>
              </a:ext>
            </a:extLst>
          </p:cNvPr>
          <p:cNvSpPr/>
          <p:nvPr/>
        </p:nvSpPr>
        <p:spPr>
          <a:xfrm>
            <a:off x="1888178" y="1536373"/>
            <a:ext cx="332508" cy="423056"/>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ưu đồ: Đường kết nối 9">
            <a:extLst>
              <a:ext uri="{FF2B5EF4-FFF2-40B4-BE49-F238E27FC236}">
                <a16:creationId xmlns:a16="http://schemas.microsoft.com/office/drawing/2014/main" id="{1873FA1C-9965-452A-AC65-46C0CF9DAAFA}"/>
              </a:ext>
            </a:extLst>
          </p:cNvPr>
          <p:cNvSpPr/>
          <p:nvPr/>
        </p:nvSpPr>
        <p:spPr>
          <a:xfrm>
            <a:off x="3698956" y="2852305"/>
            <a:ext cx="332508" cy="423056"/>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êu đề 5">
            <a:extLst>
              <a:ext uri="{FF2B5EF4-FFF2-40B4-BE49-F238E27FC236}">
                <a16:creationId xmlns:a16="http://schemas.microsoft.com/office/drawing/2014/main" id="{BB0B1626-477D-40A8-A754-B73820502B8D}"/>
              </a:ext>
            </a:extLst>
          </p:cNvPr>
          <p:cNvSpPr txBox="1">
            <a:spLocks/>
          </p:cNvSpPr>
          <p:nvPr/>
        </p:nvSpPr>
        <p:spPr>
          <a:xfrm>
            <a:off x="1211284" y="4966388"/>
            <a:ext cx="10872768" cy="710478"/>
          </a:xfrm>
          <a:prstGeom prst="rect">
            <a:avLst/>
          </a:prstGeom>
        </p:spPr>
        <p:txBody>
          <a:bodyPr lIns="109728" tIns="109728" rIns="109728" bIns="91440" anchor="b"/>
          <a:lstStyle>
            <a:lvl1pPr algn="l" defTabSz="914400" rtl="0" eaLnBrk="1" latinLnBrk="0" hangingPunct="1">
              <a:lnSpc>
                <a:spcPct val="130000"/>
              </a:lnSpc>
              <a:spcBef>
                <a:spcPct val="0"/>
              </a:spcBef>
              <a:buNone/>
              <a:defRPr sz="3600" b="1" kern="1200" spc="150" baseline="0">
                <a:solidFill>
                  <a:schemeClr val="tx1">
                    <a:lumMod val="75000"/>
                    <a:lumOff val="25000"/>
                  </a:schemeClr>
                </a:solidFill>
                <a:latin typeface="+mj-lt"/>
                <a:ea typeface="+mj-ea"/>
                <a:cs typeface="+mj-cs"/>
              </a:defRPr>
            </a:lvl1pPr>
          </a:lstStyle>
          <a:p>
            <a:r>
              <a:rPr lang="en-US">
                <a:solidFill>
                  <a:srgbClr val="C00000"/>
                </a:solidFill>
                <a:sym typeface="Wingdings" panose="05000000000000000000" pitchFamily="2" charset="2"/>
              </a:rPr>
              <a:t> </a:t>
            </a:r>
            <a:r>
              <a:rPr lang="en-US">
                <a:solidFill>
                  <a:srgbClr val="C00000"/>
                </a:solidFill>
              </a:rPr>
              <a:t>Phương pháp nêu định nghĩa, giải thích</a:t>
            </a:r>
          </a:p>
        </p:txBody>
      </p:sp>
    </p:spTree>
    <p:extLst>
      <p:ext uri="{BB962C8B-B14F-4D97-AF65-F5344CB8AC3E}">
        <p14:creationId xmlns:p14="http://schemas.microsoft.com/office/powerpoint/2010/main" val="47371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êu đề 5">
            <a:extLst>
              <a:ext uri="{FF2B5EF4-FFF2-40B4-BE49-F238E27FC236}">
                <a16:creationId xmlns:a16="http://schemas.microsoft.com/office/drawing/2014/main" id="{77E747A5-C276-421A-8D2C-975EEE52378B}"/>
              </a:ext>
            </a:extLst>
          </p:cNvPr>
          <p:cNvSpPr>
            <a:spLocks noGrp="1"/>
          </p:cNvSpPr>
          <p:nvPr>
            <p:ph type="title" idx="4294967295"/>
          </p:nvPr>
        </p:nvSpPr>
        <p:spPr>
          <a:xfrm>
            <a:off x="482022" y="128220"/>
            <a:ext cx="6718877" cy="710478"/>
          </a:xfrm>
        </p:spPr>
        <p:txBody>
          <a:bodyPr/>
          <a:lstStyle/>
          <a:p>
            <a:r>
              <a:rPr lang="en-US">
                <a:solidFill>
                  <a:schemeClr val="tx1">
                    <a:lumMod val="85000"/>
                    <a:lumOff val="15000"/>
                  </a:schemeClr>
                </a:solidFill>
              </a:rPr>
              <a:t>Đọc các ngữ liệu dưới đây:</a:t>
            </a:r>
          </a:p>
        </p:txBody>
      </p:sp>
      <p:sp>
        <p:nvSpPr>
          <p:cNvPr id="11" name="Tiêu đề 5">
            <a:extLst>
              <a:ext uri="{FF2B5EF4-FFF2-40B4-BE49-F238E27FC236}">
                <a16:creationId xmlns:a16="http://schemas.microsoft.com/office/drawing/2014/main" id="{BB0B1626-477D-40A8-A754-B73820502B8D}"/>
              </a:ext>
            </a:extLst>
          </p:cNvPr>
          <p:cNvSpPr txBox="1">
            <a:spLocks/>
          </p:cNvSpPr>
          <p:nvPr/>
        </p:nvSpPr>
        <p:spPr>
          <a:xfrm>
            <a:off x="1319232" y="6088685"/>
            <a:ext cx="10872768" cy="710478"/>
          </a:xfrm>
          <a:prstGeom prst="rect">
            <a:avLst/>
          </a:prstGeom>
        </p:spPr>
        <p:txBody>
          <a:bodyPr lIns="109728" tIns="109728" rIns="109728" bIns="91440" anchor="b"/>
          <a:lstStyle>
            <a:lvl1pPr algn="l" defTabSz="914400" rtl="0" eaLnBrk="1" latinLnBrk="0" hangingPunct="1">
              <a:lnSpc>
                <a:spcPct val="130000"/>
              </a:lnSpc>
              <a:spcBef>
                <a:spcPct val="0"/>
              </a:spcBef>
              <a:buNone/>
              <a:defRPr sz="3600" b="1" kern="1200" spc="1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en-US" sz="3600" b="1" i="0" u="none" strike="noStrike" kern="1200" cap="none" spc="150" normalizeH="0" baseline="0" noProof="0">
                <a:ln>
                  <a:noFill/>
                </a:ln>
                <a:solidFill>
                  <a:srgbClr val="C00000"/>
                </a:solidFill>
                <a:effectLst/>
                <a:uLnTx/>
                <a:uFillTx/>
                <a:latin typeface="Constantia"/>
                <a:ea typeface="+mj-ea"/>
                <a:cs typeface="+mj-cs"/>
                <a:sym typeface="Wingdings" panose="05000000000000000000" pitchFamily="2" charset="2"/>
              </a:rPr>
              <a:t> </a:t>
            </a:r>
            <a:r>
              <a:rPr kumimoji="0" lang="en-US" sz="3600" b="1" i="0" u="none" strike="noStrike" kern="1200" cap="none" spc="150" normalizeH="0" baseline="0" noProof="0">
                <a:ln>
                  <a:noFill/>
                </a:ln>
                <a:solidFill>
                  <a:srgbClr val="C00000"/>
                </a:solidFill>
                <a:effectLst/>
                <a:uLnTx/>
                <a:uFillTx/>
                <a:latin typeface="Constantia"/>
                <a:ea typeface="+mj-ea"/>
                <a:cs typeface="+mj-cs"/>
              </a:rPr>
              <a:t>Phương pháp liệt kê</a:t>
            </a:r>
          </a:p>
        </p:txBody>
      </p:sp>
      <p:pic>
        <p:nvPicPr>
          <p:cNvPr id="3" name="Hình ảnh 2">
            <a:extLst>
              <a:ext uri="{FF2B5EF4-FFF2-40B4-BE49-F238E27FC236}">
                <a16:creationId xmlns:a16="http://schemas.microsoft.com/office/drawing/2014/main" id="{0C90EA38-09ED-47F2-B4FA-5F5BE043C1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2339" y="945573"/>
            <a:ext cx="11236732" cy="5113344"/>
          </a:xfrm>
          <a:prstGeom prst="rect">
            <a:avLst/>
          </a:prstGeom>
        </p:spPr>
      </p:pic>
      <p:cxnSp>
        <p:nvCxnSpPr>
          <p:cNvPr id="5" name="Đường nối Thẳng 4">
            <a:extLst>
              <a:ext uri="{FF2B5EF4-FFF2-40B4-BE49-F238E27FC236}">
                <a16:creationId xmlns:a16="http://schemas.microsoft.com/office/drawing/2014/main" id="{124E87D9-BD1C-476F-A026-42801D67B9FF}"/>
              </a:ext>
            </a:extLst>
          </p:cNvPr>
          <p:cNvCxnSpPr/>
          <p:nvPr/>
        </p:nvCxnSpPr>
        <p:spPr>
          <a:xfrm>
            <a:off x="9690265" y="1401288"/>
            <a:ext cx="1116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3E298813-D59F-4619-8D71-E67D2B4E711E}"/>
              </a:ext>
            </a:extLst>
          </p:cNvPr>
          <p:cNvCxnSpPr>
            <a:cxnSpLocks/>
          </p:cNvCxnSpPr>
          <p:nvPr/>
        </p:nvCxnSpPr>
        <p:spPr>
          <a:xfrm>
            <a:off x="1541813" y="1767444"/>
            <a:ext cx="31073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FB9C3A85-A2D9-4B70-A116-F93EF9749DBA}"/>
              </a:ext>
            </a:extLst>
          </p:cNvPr>
          <p:cNvCxnSpPr>
            <a:cxnSpLocks/>
          </p:cNvCxnSpPr>
          <p:nvPr/>
        </p:nvCxnSpPr>
        <p:spPr>
          <a:xfrm>
            <a:off x="3380509" y="1767444"/>
            <a:ext cx="10371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B0389320-B49A-4CA1-A148-9EC76B09CCF5}"/>
              </a:ext>
            </a:extLst>
          </p:cNvPr>
          <p:cNvCxnSpPr>
            <a:cxnSpLocks/>
          </p:cNvCxnSpPr>
          <p:nvPr/>
        </p:nvCxnSpPr>
        <p:spPr>
          <a:xfrm>
            <a:off x="7000504" y="1791194"/>
            <a:ext cx="10371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5">
            <a:extLst>
              <a:ext uri="{FF2B5EF4-FFF2-40B4-BE49-F238E27FC236}">
                <a16:creationId xmlns:a16="http://schemas.microsoft.com/office/drawing/2014/main" id="{430CBAA3-FF3A-4F18-BDB0-C62A05F376C3}"/>
              </a:ext>
            </a:extLst>
          </p:cNvPr>
          <p:cNvCxnSpPr>
            <a:cxnSpLocks/>
          </p:cNvCxnSpPr>
          <p:nvPr/>
        </p:nvCxnSpPr>
        <p:spPr>
          <a:xfrm>
            <a:off x="10806545" y="1803069"/>
            <a:ext cx="58189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A5998137-CDE7-4230-B112-F97CC2E0C7A4}"/>
              </a:ext>
            </a:extLst>
          </p:cNvPr>
          <p:cNvCxnSpPr>
            <a:cxnSpLocks/>
          </p:cNvCxnSpPr>
          <p:nvPr/>
        </p:nvCxnSpPr>
        <p:spPr>
          <a:xfrm>
            <a:off x="644319" y="2181100"/>
            <a:ext cx="58189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a16="http://schemas.microsoft.com/office/drawing/2014/main" id="{42A878FF-126D-4648-9AF6-6C7F845F45BC}"/>
              </a:ext>
            </a:extLst>
          </p:cNvPr>
          <p:cNvCxnSpPr>
            <a:cxnSpLocks/>
          </p:cNvCxnSpPr>
          <p:nvPr/>
        </p:nvCxnSpPr>
        <p:spPr>
          <a:xfrm>
            <a:off x="8586932" y="3375560"/>
            <a:ext cx="28965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85EAA3CB-740B-4409-B082-C4D32E020854}"/>
              </a:ext>
            </a:extLst>
          </p:cNvPr>
          <p:cNvCxnSpPr>
            <a:cxnSpLocks/>
          </p:cNvCxnSpPr>
          <p:nvPr/>
        </p:nvCxnSpPr>
        <p:spPr>
          <a:xfrm>
            <a:off x="644319" y="3753590"/>
            <a:ext cx="108391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a16="http://schemas.microsoft.com/office/drawing/2014/main" id="{0C6DC0E5-B3DE-4EA6-A3A3-FB3F23296634}"/>
              </a:ext>
            </a:extLst>
          </p:cNvPr>
          <p:cNvCxnSpPr>
            <a:cxnSpLocks/>
          </p:cNvCxnSpPr>
          <p:nvPr/>
        </p:nvCxnSpPr>
        <p:spPr>
          <a:xfrm>
            <a:off x="671145" y="4155373"/>
            <a:ext cx="518339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E5128E8D-F3CD-438E-93B6-45AE7568DF75}"/>
              </a:ext>
            </a:extLst>
          </p:cNvPr>
          <p:cNvCxnSpPr>
            <a:cxnSpLocks/>
          </p:cNvCxnSpPr>
          <p:nvPr/>
        </p:nvCxnSpPr>
        <p:spPr>
          <a:xfrm>
            <a:off x="671145" y="4569030"/>
            <a:ext cx="1071729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58AE1F79-2E8D-445F-89DC-7097C9AEFF53}"/>
              </a:ext>
            </a:extLst>
          </p:cNvPr>
          <p:cNvCxnSpPr>
            <a:cxnSpLocks/>
          </p:cNvCxnSpPr>
          <p:nvPr/>
        </p:nvCxnSpPr>
        <p:spPr>
          <a:xfrm>
            <a:off x="10474038" y="4179123"/>
            <a:ext cx="98565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A175C926-BFDD-4F9D-909F-D81E1F5894CB}"/>
              </a:ext>
            </a:extLst>
          </p:cNvPr>
          <p:cNvCxnSpPr>
            <a:cxnSpLocks/>
          </p:cNvCxnSpPr>
          <p:nvPr/>
        </p:nvCxnSpPr>
        <p:spPr>
          <a:xfrm>
            <a:off x="5200056" y="4972790"/>
            <a:ext cx="618838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Đường nối Thẳng 32">
            <a:extLst>
              <a:ext uri="{FF2B5EF4-FFF2-40B4-BE49-F238E27FC236}">
                <a16:creationId xmlns:a16="http://schemas.microsoft.com/office/drawing/2014/main" id="{76963E76-9DB3-4B27-9587-1F85C1AD0874}"/>
              </a:ext>
            </a:extLst>
          </p:cNvPr>
          <p:cNvCxnSpPr>
            <a:cxnSpLocks/>
          </p:cNvCxnSpPr>
          <p:nvPr/>
        </p:nvCxnSpPr>
        <p:spPr>
          <a:xfrm>
            <a:off x="4144490" y="5422075"/>
            <a:ext cx="578237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circle(in)">
                                      <p:cBhvr>
                                        <p:cTn id="5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êu đề 5">
            <a:extLst>
              <a:ext uri="{FF2B5EF4-FFF2-40B4-BE49-F238E27FC236}">
                <a16:creationId xmlns:a16="http://schemas.microsoft.com/office/drawing/2014/main" id="{77E747A5-C276-421A-8D2C-975EEE52378B}"/>
              </a:ext>
            </a:extLst>
          </p:cNvPr>
          <p:cNvSpPr>
            <a:spLocks noGrp="1"/>
          </p:cNvSpPr>
          <p:nvPr>
            <p:ph type="title" idx="4294967295"/>
          </p:nvPr>
        </p:nvSpPr>
        <p:spPr>
          <a:xfrm>
            <a:off x="482022" y="128220"/>
            <a:ext cx="6718877" cy="710478"/>
          </a:xfrm>
        </p:spPr>
        <p:txBody>
          <a:bodyPr/>
          <a:lstStyle/>
          <a:p>
            <a:r>
              <a:rPr lang="en-US">
                <a:solidFill>
                  <a:schemeClr val="tx1">
                    <a:lumMod val="85000"/>
                    <a:lumOff val="15000"/>
                  </a:schemeClr>
                </a:solidFill>
              </a:rPr>
              <a:t>Đọc các ngữ liệu dưới đây:</a:t>
            </a:r>
          </a:p>
        </p:txBody>
      </p:sp>
      <p:sp>
        <p:nvSpPr>
          <p:cNvPr id="11" name="Tiêu đề 5">
            <a:extLst>
              <a:ext uri="{FF2B5EF4-FFF2-40B4-BE49-F238E27FC236}">
                <a16:creationId xmlns:a16="http://schemas.microsoft.com/office/drawing/2014/main" id="{BB0B1626-477D-40A8-A754-B73820502B8D}"/>
              </a:ext>
            </a:extLst>
          </p:cNvPr>
          <p:cNvSpPr txBox="1">
            <a:spLocks/>
          </p:cNvSpPr>
          <p:nvPr/>
        </p:nvSpPr>
        <p:spPr>
          <a:xfrm>
            <a:off x="1309214" y="3481985"/>
            <a:ext cx="10872768" cy="710478"/>
          </a:xfrm>
          <a:prstGeom prst="rect">
            <a:avLst/>
          </a:prstGeom>
        </p:spPr>
        <p:txBody>
          <a:bodyPr lIns="109728" tIns="109728" rIns="109728" bIns="91440" anchor="b"/>
          <a:lstStyle>
            <a:lvl1pPr algn="l" defTabSz="914400" rtl="0" eaLnBrk="1" latinLnBrk="0" hangingPunct="1">
              <a:lnSpc>
                <a:spcPct val="130000"/>
              </a:lnSpc>
              <a:spcBef>
                <a:spcPct val="0"/>
              </a:spcBef>
              <a:buNone/>
              <a:defRPr sz="3600" b="1" kern="1200" spc="1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en-US" sz="3600" b="1" i="0" u="none" strike="noStrike" kern="1200" cap="none" spc="150" normalizeH="0" baseline="0" noProof="0">
                <a:ln>
                  <a:noFill/>
                </a:ln>
                <a:solidFill>
                  <a:srgbClr val="C00000"/>
                </a:solidFill>
                <a:effectLst/>
                <a:uLnTx/>
                <a:uFillTx/>
                <a:latin typeface="Constantia"/>
                <a:ea typeface="+mj-ea"/>
                <a:cs typeface="+mj-cs"/>
                <a:sym typeface="Wingdings" panose="05000000000000000000" pitchFamily="2" charset="2"/>
              </a:rPr>
              <a:t> </a:t>
            </a:r>
            <a:r>
              <a:rPr kumimoji="0" lang="en-US" sz="3600" b="1" i="0" u="none" strike="noStrike" kern="1200" cap="none" spc="150" normalizeH="0" baseline="0" noProof="0">
                <a:ln>
                  <a:noFill/>
                </a:ln>
                <a:solidFill>
                  <a:srgbClr val="C00000"/>
                </a:solidFill>
                <a:effectLst/>
                <a:uLnTx/>
                <a:uFillTx/>
                <a:latin typeface="Constantia"/>
                <a:ea typeface="+mj-ea"/>
                <a:cs typeface="+mj-cs"/>
              </a:rPr>
              <a:t>Phương pháp nêu ví dụ</a:t>
            </a:r>
          </a:p>
        </p:txBody>
      </p:sp>
      <p:pic>
        <p:nvPicPr>
          <p:cNvPr id="4" name="Hình ảnh 3">
            <a:extLst>
              <a:ext uri="{FF2B5EF4-FFF2-40B4-BE49-F238E27FC236}">
                <a16:creationId xmlns:a16="http://schemas.microsoft.com/office/drawing/2014/main" id="{4D8F482F-2C73-4675-9E8C-D569B5FF529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4148" t="25945"/>
          <a:stretch/>
        </p:blipFill>
        <p:spPr>
          <a:xfrm>
            <a:off x="194061" y="973778"/>
            <a:ext cx="11803878" cy="2648197"/>
          </a:xfrm>
          <a:prstGeom prst="rect">
            <a:avLst/>
          </a:prstGeom>
        </p:spPr>
      </p:pic>
      <p:cxnSp>
        <p:nvCxnSpPr>
          <p:cNvPr id="8" name="Đường nối Thẳng 7">
            <a:extLst>
              <a:ext uri="{FF2B5EF4-FFF2-40B4-BE49-F238E27FC236}">
                <a16:creationId xmlns:a16="http://schemas.microsoft.com/office/drawing/2014/main" id="{5DA08F9E-9F0C-4736-9C2F-8BD26CAE1B28}"/>
              </a:ext>
            </a:extLst>
          </p:cNvPr>
          <p:cNvCxnSpPr/>
          <p:nvPr/>
        </p:nvCxnSpPr>
        <p:spPr>
          <a:xfrm>
            <a:off x="2671947" y="2381001"/>
            <a:ext cx="909649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58C6ABA7-1E2E-47E1-97FB-6F537DE39A57}"/>
              </a:ext>
            </a:extLst>
          </p:cNvPr>
          <p:cNvCxnSpPr>
            <a:cxnSpLocks/>
          </p:cNvCxnSpPr>
          <p:nvPr/>
        </p:nvCxnSpPr>
        <p:spPr>
          <a:xfrm>
            <a:off x="318653" y="2862942"/>
            <a:ext cx="223454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22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êu đề 5">
            <a:extLst>
              <a:ext uri="{FF2B5EF4-FFF2-40B4-BE49-F238E27FC236}">
                <a16:creationId xmlns:a16="http://schemas.microsoft.com/office/drawing/2014/main" id="{77E747A5-C276-421A-8D2C-975EEE52378B}"/>
              </a:ext>
            </a:extLst>
          </p:cNvPr>
          <p:cNvSpPr>
            <a:spLocks noGrp="1"/>
          </p:cNvSpPr>
          <p:nvPr>
            <p:ph type="title" idx="4294967295"/>
          </p:nvPr>
        </p:nvSpPr>
        <p:spPr>
          <a:xfrm>
            <a:off x="482022" y="128220"/>
            <a:ext cx="6718877" cy="710478"/>
          </a:xfrm>
        </p:spPr>
        <p:txBody>
          <a:bodyPr/>
          <a:lstStyle/>
          <a:p>
            <a:r>
              <a:rPr lang="en-US">
                <a:solidFill>
                  <a:schemeClr val="tx1">
                    <a:lumMod val="85000"/>
                    <a:lumOff val="15000"/>
                  </a:schemeClr>
                </a:solidFill>
              </a:rPr>
              <a:t>Đọc các ngữ liệu dưới đây:</a:t>
            </a:r>
          </a:p>
        </p:txBody>
      </p:sp>
      <p:sp>
        <p:nvSpPr>
          <p:cNvPr id="11" name="Tiêu đề 5">
            <a:extLst>
              <a:ext uri="{FF2B5EF4-FFF2-40B4-BE49-F238E27FC236}">
                <a16:creationId xmlns:a16="http://schemas.microsoft.com/office/drawing/2014/main" id="{BB0B1626-477D-40A8-A754-B73820502B8D}"/>
              </a:ext>
            </a:extLst>
          </p:cNvPr>
          <p:cNvSpPr txBox="1">
            <a:spLocks/>
          </p:cNvSpPr>
          <p:nvPr/>
        </p:nvSpPr>
        <p:spPr>
          <a:xfrm>
            <a:off x="1087238" y="4669508"/>
            <a:ext cx="10872768" cy="710478"/>
          </a:xfrm>
          <a:prstGeom prst="rect">
            <a:avLst/>
          </a:prstGeom>
        </p:spPr>
        <p:txBody>
          <a:bodyPr lIns="109728" tIns="109728" rIns="109728" bIns="91440" anchor="b"/>
          <a:lstStyle>
            <a:lvl1pPr algn="l" defTabSz="914400" rtl="0" eaLnBrk="1" latinLnBrk="0" hangingPunct="1">
              <a:lnSpc>
                <a:spcPct val="130000"/>
              </a:lnSpc>
              <a:spcBef>
                <a:spcPct val="0"/>
              </a:spcBef>
              <a:buNone/>
              <a:defRPr sz="3600" b="1" kern="1200" spc="1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en-US" sz="3600" b="1" i="0" u="none" strike="noStrike" kern="1200" cap="none" spc="150" normalizeH="0" baseline="0" noProof="0">
                <a:ln>
                  <a:noFill/>
                </a:ln>
                <a:solidFill>
                  <a:srgbClr val="C00000"/>
                </a:solidFill>
                <a:effectLst/>
                <a:uLnTx/>
                <a:uFillTx/>
                <a:latin typeface="Constantia"/>
                <a:ea typeface="+mj-ea"/>
                <a:cs typeface="+mj-cs"/>
                <a:sym typeface="Wingdings" panose="05000000000000000000" pitchFamily="2" charset="2"/>
              </a:rPr>
              <a:t> </a:t>
            </a:r>
            <a:r>
              <a:rPr kumimoji="0" lang="en-US" sz="3600" b="1" i="0" u="none" strike="noStrike" kern="1200" cap="none" spc="150" normalizeH="0" baseline="0" noProof="0">
                <a:ln>
                  <a:noFill/>
                </a:ln>
                <a:solidFill>
                  <a:srgbClr val="C00000"/>
                </a:solidFill>
                <a:effectLst/>
                <a:uLnTx/>
                <a:uFillTx/>
                <a:latin typeface="Constantia"/>
                <a:ea typeface="+mj-ea"/>
                <a:cs typeface="+mj-cs"/>
              </a:rPr>
              <a:t>Phương pháp nêu số liệu</a:t>
            </a:r>
          </a:p>
        </p:txBody>
      </p:sp>
      <p:pic>
        <p:nvPicPr>
          <p:cNvPr id="3" name="Hình ảnh 2">
            <a:extLst>
              <a:ext uri="{FF2B5EF4-FFF2-40B4-BE49-F238E27FC236}">
                <a16:creationId xmlns:a16="http://schemas.microsoft.com/office/drawing/2014/main" id="{6EFDAAF9-1FF4-4220-B856-36FC22313AB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196740" y="915804"/>
            <a:ext cx="11763266" cy="1524031"/>
          </a:xfrm>
          <a:prstGeom prst="rect">
            <a:avLst/>
          </a:prstGeom>
        </p:spPr>
      </p:pic>
      <p:pic>
        <p:nvPicPr>
          <p:cNvPr id="7" name="Hình ảnh 6">
            <a:extLst>
              <a:ext uri="{FF2B5EF4-FFF2-40B4-BE49-F238E27FC236}">
                <a16:creationId xmlns:a16="http://schemas.microsoft.com/office/drawing/2014/main" id="{4D025045-0D04-436D-918A-1D86B87FFFB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t="4775"/>
          <a:stretch/>
        </p:blipFill>
        <p:spPr>
          <a:xfrm>
            <a:off x="53976" y="2344835"/>
            <a:ext cx="11989048" cy="2332784"/>
          </a:xfrm>
          <a:prstGeom prst="rect">
            <a:avLst/>
          </a:prstGeom>
        </p:spPr>
      </p:pic>
      <p:sp>
        <p:nvSpPr>
          <p:cNvPr id="12" name="Lưu đồ: Đường kết nối 11">
            <a:extLst>
              <a:ext uri="{FF2B5EF4-FFF2-40B4-BE49-F238E27FC236}">
                <a16:creationId xmlns:a16="http://schemas.microsoft.com/office/drawing/2014/main" id="{10C7E91F-1E00-4908-B77A-B38396A18009}"/>
              </a:ext>
            </a:extLst>
          </p:cNvPr>
          <p:cNvSpPr/>
          <p:nvPr/>
        </p:nvSpPr>
        <p:spPr>
          <a:xfrm>
            <a:off x="2481944" y="1418792"/>
            <a:ext cx="534387" cy="398133"/>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ưu đồ: Đường kết nối 12">
            <a:extLst>
              <a:ext uri="{FF2B5EF4-FFF2-40B4-BE49-F238E27FC236}">
                <a16:creationId xmlns:a16="http://schemas.microsoft.com/office/drawing/2014/main" id="{1AD78EDE-4F03-4A4E-9FF2-17959978E754}"/>
              </a:ext>
            </a:extLst>
          </p:cNvPr>
          <p:cNvSpPr/>
          <p:nvPr/>
        </p:nvSpPr>
        <p:spPr>
          <a:xfrm>
            <a:off x="9997046" y="937576"/>
            <a:ext cx="690746" cy="481216"/>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ưu đồ: Đường kết nối 13">
            <a:extLst>
              <a:ext uri="{FF2B5EF4-FFF2-40B4-BE49-F238E27FC236}">
                <a16:creationId xmlns:a16="http://schemas.microsoft.com/office/drawing/2014/main" id="{80D37367-AAFC-4E39-A186-66968580B7AB}"/>
              </a:ext>
            </a:extLst>
          </p:cNvPr>
          <p:cNvSpPr/>
          <p:nvPr/>
        </p:nvSpPr>
        <p:spPr>
          <a:xfrm>
            <a:off x="8617528" y="1377250"/>
            <a:ext cx="1296499" cy="481216"/>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ưu đồ: Đường kết nối 14">
            <a:extLst>
              <a:ext uri="{FF2B5EF4-FFF2-40B4-BE49-F238E27FC236}">
                <a16:creationId xmlns:a16="http://schemas.microsoft.com/office/drawing/2014/main" id="{76711279-0BE6-4C52-A9AE-12502B2705FF}"/>
              </a:ext>
            </a:extLst>
          </p:cNvPr>
          <p:cNvSpPr/>
          <p:nvPr/>
        </p:nvSpPr>
        <p:spPr>
          <a:xfrm>
            <a:off x="5400251" y="3200267"/>
            <a:ext cx="1071802" cy="481216"/>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ưu đồ: Đường kết nối 15">
            <a:extLst>
              <a:ext uri="{FF2B5EF4-FFF2-40B4-BE49-F238E27FC236}">
                <a16:creationId xmlns:a16="http://schemas.microsoft.com/office/drawing/2014/main" id="{F1E9C898-EA7D-4D67-8331-EB552F99200A}"/>
              </a:ext>
            </a:extLst>
          </p:cNvPr>
          <p:cNvSpPr/>
          <p:nvPr/>
        </p:nvSpPr>
        <p:spPr>
          <a:xfrm>
            <a:off x="1515041" y="3245921"/>
            <a:ext cx="1071802" cy="481216"/>
          </a:xfrm>
          <a:prstGeom prst="flowChartConnector">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99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SketchLinesVTI">
  <a:themeElements>
    <a:clrScheme name="AnalogousFromLightSeedRightStep">
      <a:dk1>
        <a:srgbClr val="000000"/>
      </a:dk1>
      <a:lt1>
        <a:srgbClr val="FFFFFF"/>
      </a:lt1>
      <a:dk2>
        <a:srgbClr val="412624"/>
      </a:dk2>
      <a:lt2>
        <a:srgbClr val="E6E8E2"/>
      </a:lt2>
      <a:accent1>
        <a:srgbClr val="A996C6"/>
      </a:accent1>
      <a:accent2>
        <a:srgbClr val="AF7FBA"/>
      </a:accent2>
      <a:accent3>
        <a:srgbClr val="C593B9"/>
      </a:accent3>
      <a:accent4>
        <a:srgbClr val="BA7F94"/>
      </a:accent4>
      <a:accent5>
        <a:srgbClr val="C69996"/>
      </a:accent5>
      <a:accent6>
        <a:srgbClr val="BA9B7F"/>
      </a:accent6>
      <a:hlink>
        <a:srgbClr val="758A53"/>
      </a:hlink>
      <a:folHlink>
        <a:srgbClr val="7F7F7F"/>
      </a:folHlink>
    </a:clrScheme>
    <a:fontScheme name="Custom 7">
      <a:majorFont>
        <a:latin typeface="Constantia"/>
        <a:ea typeface=""/>
        <a:cs typeface=""/>
      </a:majorFont>
      <a:minorFont>
        <a:latin typeface="Source Sans Pr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1554</TotalTime>
  <Words>836</Words>
  <Application>Microsoft Office PowerPoint</Application>
  <PresentationFormat>Màn hình rộng</PresentationFormat>
  <Paragraphs>135</Paragraphs>
  <Slides>20</Slides>
  <Notes>12</Notes>
  <HiddenSlides>0</HiddenSlides>
  <MMClips>0</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20</vt:i4>
      </vt:variant>
    </vt:vector>
  </HeadingPairs>
  <TitlesOfParts>
    <vt:vector size="32" baseType="lpstr">
      <vt:lpstr>Corbel</vt:lpstr>
      <vt:lpstr>Calibri</vt:lpstr>
      <vt:lpstr>#9Slide03 Arima Madurai Bold</vt:lpstr>
      <vt:lpstr>#9Slide03 Arima Madurai Black</vt:lpstr>
      <vt:lpstr>Source Sans Pro</vt:lpstr>
      <vt:lpstr>Open Sans</vt:lpstr>
      <vt:lpstr>Constantia</vt:lpstr>
      <vt:lpstr>Noto Sans</vt:lpstr>
      <vt:lpstr>#9Slide03 IcielUni Sans Heavy</vt:lpstr>
      <vt:lpstr>Meiryo</vt:lpstr>
      <vt:lpstr>arial</vt:lpstr>
      <vt:lpstr>SketchLinesVTI</vt:lpstr>
      <vt:lpstr>VĂN THUYẾT MINH</vt:lpstr>
      <vt:lpstr>TÌM HIỂU CHUNG VỀ VĂN THUYẾT MINH</vt:lpstr>
      <vt:lpstr>Bản trình bày PowerPoint</vt:lpstr>
      <vt:lpstr>Bản trình bày PowerPoint</vt:lpstr>
      <vt:lpstr>PHƯƠNG PHÁP THUYẾT MINH</vt:lpstr>
      <vt:lpstr>Đọc các ngữ liệu dưới đây:</vt:lpstr>
      <vt:lpstr>Đọc các ngữ liệu dưới đây:</vt:lpstr>
      <vt:lpstr>Đọc các ngữ liệu dưới đây:</vt:lpstr>
      <vt:lpstr>Đọc các ngữ liệu dưới đây:</vt:lpstr>
      <vt:lpstr>Đọc các ngữ liệu dưới đây:</vt:lpstr>
      <vt:lpstr>Đọc các ngữ liệu dưới đây:</vt:lpstr>
      <vt:lpstr>Bản trình bày PowerPoint</vt:lpstr>
      <vt:lpstr>PHƯƠNG PHÁP THUYẾT MINH</vt:lpstr>
      <vt:lpstr>ĐỀ VĂN  THUYẾT MINH VÀ CÁCH LÀM BÀI VĂN THUYẾT MINH</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VĂN THUYẾT MINH</dc:title>
  <dc:creator>Mỹ Trúc Nguyễn Dư</dc:creator>
  <cp:lastModifiedBy>Mỹ Trúc</cp:lastModifiedBy>
  <cp:revision>25</cp:revision>
  <dcterms:created xsi:type="dcterms:W3CDTF">2021-12-06T17:20:14Z</dcterms:created>
  <dcterms:modified xsi:type="dcterms:W3CDTF">2022-08-02T07:13:16Z</dcterms:modified>
</cp:coreProperties>
</file>